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04" r:id="rId2"/>
    <p:sldId id="409" r:id="rId3"/>
    <p:sldId id="408" r:id="rId4"/>
    <p:sldId id="407" r:id="rId5"/>
    <p:sldId id="436" r:id="rId6"/>
    <p:sldId id="415" r:id="rId7"/>
    <p:sldId id="377" r:id="rId8"/>
    <p:sldId id="429" r:id="rId9"/>
    <p:sldId id="428" r:id="rId10"/>
    <p:sldId id="411" r:id="rId11"/>
    <p:sldId id="413" r:id="rId12"/>
    <p:sldId id="417" r:id="rId13"/>
    <p:sldId id="435" r:id="rId14"/>
    <p:sldId id="386" r:id="rId15"/>
    <p:sldId id="424" r:id="rId16"/>
    <p:sldId id="423" r:id="rId17"/>
    <p:sldId id="422" r:id="rId18"/>
    <p:sldId id="426" r:id="rId19"/>
    <p:sldId id="360" r:id="rId20"/>
    <p:sldId id="427" r:id="rId21"/>
    <p:sldId id="430" r:id="rId22"/>
    <p:sldId id="433" r:id="rId23"/>
    <p:sldId id="432" r:id="rId24"/>
    <p:sldId id="434" r:id="rId25"/>
    <p:sldId id="414" r:id="rId26"/>
    <p:sldId id="400" r:id="rId27"/>
    <p:sldId id="401" r:id="rId28"/>
    <p:sldId id="398" r:id="rId29"/>
    <p:sldId id="402"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ey Brown" initials="TB" lastIdx="3" clrIdx="0"/>
  <p:cmAuthor id="1" name="Katie Dubow" initials="KD"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00"/>
    <a:srgbClr val="669900"/>
    <a:srgbClr val="33CC33"/>
    <a:srgbClr val="6699FF"/>
    <a:srgbClr val="008000"/>
    <a:srgbClr val="EB3A03"/>
    <a:srgbClr val="FF0066"/>
    <a:srgbClr val="FF33CC"/>
    <a:srgbClr val="FF66FF"/>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86833" autoAdjust="0"/>
  </p:normalViewPr>
  <p:slideViewPr>
    <p:cSldViewPr>
      <p:cViewPr varScale="1">
        <p:scale>
          <a:sx n="60" d="100"/>
          <a:sy n="60" d="100"/>
        </p:scale>
        <p:origin x="-1560" y="-78"/>
      </p:cViewPr>
      <p:guideLst>
        <p:guide orient="horz" pos="2160"/>
        <p:guide pos="2880"/>
      </p:guideLst>
    </p:cSldViewPr>
  </p:slideViewPr>
  <p:outlineViewPr>
    <p:cViewPr>
      <p:scale>
        <a:sx n="33" d="100"/>
        <a:sy n="33" d="100"/>
      </p:scale>
      <p:origin x="0" y="75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328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4077CE90-E728-4DBD-9A3B-B33D65627FB3}" type="datetimeFigureOut">
              <a:rPr lang="en-US"/>
              <a:pPr>
                <a:defRPr/>
              </a:pPr>
              <a:t>5/1/2018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FCA35EE2-BC56-48E4-8769-574E15498624}" type="slidenum">
              <a:rPr lang="en-US"/>
              <a:pPr>
                <a:defRPr/>
              </a:pPr>
              <a:t>‹#›</a:t>
            </a:fld>
            <a:endParaRPr lang="en-US" dirty="0"/>
          </a:p>
        </p:txBody>
      </p:sp>
    </p:spTree>
    <p:extLst>
      <p:ext uri="{BB962C8B-B14F-4D97-AF65-F5344CB8AC3E}">
        <p14:creationId xmlns:p14="http://schemas.microsoft.com/office/powerpoint/2010/main" val="2917811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B4FE9EB1-B653-4E1E-865B-C2FC61EB5C26}" type="datetimeFigureOut">
              <a:rPr lang="en-US"/>
              <a:pPr>
                <a:defRPr/>
              </a:pPr>
              <a:t>5/1/2018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B12CEC65-4899-4E27-A02B-F54F95ADC924}" type="slidenum">
              <a:rPr lang="en-US"/>
              <a:pPr>
                <a:defRPr/>
              </a:pPr>
              <a:t>‹#›</a:t>
            </a:fld>
            <a:endParaRPr lang="en-US" dirty="0"/>
          </a:p>
        </p:txBody>
      </p:sp>
    </p:spTree>
    <p:extLst>
      <p:ext uri="{BB962C8B-B14F-4D97-AF65-F5344CB8AC3E}">
        <p14:creationId xmlns:p14="http://schemas.microsoft.com/office/powerpoint/2010/main" val="6367833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6586EC-EFCD-4A5C-843F-7D4B87993C59}" type="slidenum">
              <a:rPr lang="en-US">
                <a:cs typeface="Arial" charset="0"/>
              </a:rPr>
              <a:pPr fontAlgn="base">
                <a:spcBef>
                  <a:spcPct val="0"/>
                </a:spcBef>
                <a:spcAft>
                  <a:spcPct val="0"/>
                </a:spcAft>
                <a:defRPr/>
              </a:pPr>
              <a:t>1</a:t>
            </a:fld>
            <a:endParaRPr lang="en-US" dirty="0">
              <a:cs typeface="Arial" charset="0"/>
            </a:endParaRPr>
          </a:p>
        </p:txBody>
      </p:sp>
    </p:spTree>
    <p:extLst>
      <p:ext uri="{BB962C8B-B14F-4D97-AF65-F5344CB8AC3E}">
        <p14:creationId xmlns:p14="http://schemas.microsoft.com/office/powerpoint/2010/main" val="4194279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Create a business plan to develop strategies, tactics and priorities to stimulate consumer horticulture in the U.S.</a:t>
            </a:r>
          </a:p>
        </p:txBody>
      </p:sp>
      <p:sp>
        <p:nvSpPr>
          <p:cNvPr id="4" name="Slide Number Placeholder 3"/>
          <p:cNvSpPr>
            <a:spLocks noGrp="1"/>
          </p:cNvSpPr>
          <p:nvPr>
            <p:ph type="sldNum" sz="quarter" idx="5"/>
          </p:nvPr>
        </p:nvSpPr>
        <p:spPr/>
        <p:txBody>
          <a:bodyPr/>
          <a:lstStyle/>
          <a:p>
            <a:pPr>
              <a:defRPr/>
            </a:pPr>
            <a:fld id="{2328279A-EF58-4813-8EDC-69886ACA34D6}" type="slidenum">
              <a:rPr lang="en-US" smtClean="0"/>
              <a:pPr>
                <a:defRPr/>
              </a:pPr>
              <a:t>17</a:t>
            </a:fld>
            <a:endParaRPr lang="en-US" dirty="0"/>
          </a:p>
        </p:txBody>
      </p:sp>
    </p:spTree>
    <p:extLst>
      <p:ext uri="{BB962C8B-B14F-4D97-AF65-F5344CB8AC3E}">
        <p14:creationId xmlns:p14="http://schemas.microsoft.com/office/powerpoint/2010/main" val="271453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Build our strength in numbers to demonstrate we have nation-wide industry support</a:t>
            </a:r>
          </a:p>
        </p:txBody>
      </p:sp>
      <p:sp>
        <p:nvSpPr>
          <p:cNvPr id="4" name="Slide Number Placeholder 3"/>
          <p:cNvSpPr>
            <a:spLocks noGrp="1"/>
          </p:cNvSpPr>
          <p:nvPr>
            <p:ph type="sldNum" sz="quarter" idx="5"/>
          </p:nvPr>
        </p:nvSpPr>
        <p:spPr/>
        <p:txBody>
          <a:bodyPr/>
          <a:lstStyle/>
          <a:p>
            <a:pPr>
              <a:defRPr/>
            </a:pPr>
            <a:fld id="{2328279A-EF58-4813-8EDC-69886ACA34D6}" type="slidenum">
              <a:rPr lang="en-US" smtClean="0"/>
              <a:pPr>
                <a:defRPr/>
              </a:pPr>
              <a:t>18</a:t>
            </a:fld>
            <a:endParaRPr lang="en-US" dirty="0"/>
          </a:p>
        </p:txBody>
      </p:sp>
    </p:spTree>
    <p:extLst>
      <p:ext uri="{BB962C8B-B14F-4D97-AF65-F5344CB8AC3E}">
        <p14:creationId xmlns:p14="http://schemas.microsoft.com/office/powerpoint/2010/main" val="271453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Seek federal support for consumer horticulture from federal and state funding, including the Specialty Crop Research Initiative supported by the USDA Farm Bill</a:t>
            </a:r>
          </a:p>
        </p:txBody>
      </p:sp>
      <p:sp>
        <p:nvSpPr>
          <p:cNvPr id="4" name="Slide Number Placeholder 3"/>
          <p:cNvSpPr>
            <a:spLocks noGrp="1"/>
          </p:cNvSpPr>
          <p:nvPr>
            <p:ph type="sldNum" sz="quarter" idx="5"/>
          </p:nvPr>
        </p:nvSpPr>
        <p:spPr/>
        <p:txBody>
          <a:bodyPr/>
          <a:lstStyle/>
          <a:p>
            <a:pPr>
              <a:defRPr/>
            </a:pPr>
            <a:fld id="{2328279A-EF58-4813-8EDC-69886ACA34D6}" type="slidenum">
              <a:rPr lang="en-US" smtClean="0"/>
              <a:pPr>
                <a:defRPr/>
              </a:pPr>
              <a:t>19</a:t>
            </a:fld>
            <a:endParaRPr lang="en-US" dirty="0"/>
          </a:p>
        </p:txBody>
      </p:sp>
    </p:spTree>
    <p:extLst>
      <p:ext uri="{BB962C8B-B14F-4D97-AF65-F5344CB8AC3E}">
        <p14:creationId xmlns:p14="http://schemas.microsoft.com/office/powerpoint/2010/main" val="271453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6586EC-EFCD-4A5C-843F-7D4B87993C59}" type="slidenum">
              <a:rPr lang="en-US">
                <a:cs typeface="Arial" charset="0"/>
              </a:rPr>
              <a:pPr fontAlgn="base">
                <a:spcBef>
                  <a:spcPct val="0"/>
                </a:spcBef>
                <a:spcAft>
                  <a:spcPct val="0"/>
                </a:spcAft>
                <a:defRPr/>
              </a:pPr>
              <a:t>20</a:t>
            </a:fld>
            <a:endParaRPr lang="en-US" dirty="0">
              <a:cs typeface="Arial" charset="0"/>
            </a:endParaRPr>
          </a:p>
        </p:txBody>
      </p:sp>
    </p:spTree>
    <p:extLst>
      <p:ext uri="{BB962C8B-B14F-4D97-AF65-F5344CB8AC3E}">
        <p14:creationId xmlns:p14="http://schemas.microsoft.com/office/powerpoint/2010/main" val="4194279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Seek federal support for consumer horticulture from federal and state funding, including the Specialty Crop Research Initiative supported by the USDA Farm Bill</a:t>
            </a:r>
          </a:p>
        </p:txBody>
      </p:sp>
      <p:sp>
        <p:nvSpPr>
          <p:cNvPr id="4" name="Slide Number Placeholder 3"/>
          <p:cNvSpPr>
            <a:spLocks noGrp="1"/>
          </p:cNvSpPr>
          <p:nvPr>
            <p:ph type="sldNum" sz="quarter" idx="5"/>
          </p:nvPr>
        </p:nvSpPr>
        <p:spPr/>
        <p:txBody>
          <a:bodyPr/>
          <a:lstStyle/>
          <a:p>
            <a:pPr>
              <a:defRPr/>
            </a:pPr>
            <a:fld id="{2328279A-EF58-4813-8EDC-69886ACA34D6}" type="slidenum">
              <a:rPr lang="en-US" smtClean="0"/>
              <a:pPr>
                <a:defRPr/>
              </a:pPr>
              <a:t>21</a:t>
            </a:fld>
            <a:endParaRPr lang="en-US" dirty="0"/>
          </a:p>
        </p:txBody>
      </p:sp>
    </p:spTree>
    <p:extLst>
      <p:ext uri="{BB962C8B-B14F-4D97-AF65-F5344CB8AC3E}">
        <p14:creationId xmlns:p14="http://schemas.microsoft.com/office/powerpoint/2010/main" val="271453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Seek federal support for consumer horticulture from federal and state funding, including the Specialty Crop Research Initiative supported by the USDA Farm Bill</a:t>
            </a:r>
          </a:p>
        </p:txBody>
      </p:sp>
      <p:sp>
        <p:nvSpPr>
          <p:cNvPr id="4" name="Slide Number Placeholder 3"/>
          <p:cNvSpPr>
            <a:spLocks noGrp="1"/>
          </p:cNvSpPr>
          <p:nvPr>
            <p:ph type="sldNum" sz="quarter" idx="5"/>
          </p:nvPr>
        </p:nvSpPr>
        <p:spPr/>
        <p:txBody>
          <a:bodyPr/>
          <a:lstStyle/>
          <a:p>
            <a:pPr>
              <a:defRPr/>
            </a:pPr>
            <a:fld id="{2328279A-EF58-4813-8EDC-69886ACA34D6}" type="slidenum">
              <a:rPr lang="en-US" smtClean="0"/>
              <a:pPr>
                <a:defRPr/>
              </a:pPr>
              <a:t>22</a:t>
            </a:fld>
            <a:endParaRPr lang="en-US" dirty="0"/>
          </a:p>
        </p:txBody>
      </p:sp>
    </p:spTree>
    <p:extLst>
      <p:ext uri="{BB962C8B-B14F-4D97-AF65-F5344CB8AC3E}">
        <p14:creationId xmlns:p14="http://schemas.microsoft.com/office/powerpoint/2010/main" val="27145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Seek federal support for consumer horticulture from federal and state funding, including the Specialty Crop Research Initiative supported by the USDA Farm Bill</a:t>
            </a:r>
          </a:p>
        </p:txBody>
      </p:sp>
      <p:sp>
        <p:nvSpPr>
          <p:cNvPr id="4" name="Slide Number Placeholder 3"/>
          <p:cNvSpPr>
            <a:spLocks noGrp="1"/>
          </p:cNvSpPr>
          <p:nvPr>
            <p:ph type="sldNum" sz="quarter" idx="5"/>
          </p:nvPr>
        </p:nvSpPr>
        <p:spPr/>
        <p:txBody>
          <a:bodyPr/>
          <a:lstStyle/>
          <a:p>
            <a:pPr>
              <a:defRPr/>
            </a:pPr>
            <a:fld id="{2328279A-EF58-4813-8EDC-69886ACA34D6}" type="slidenum">
              <a:rPr lang="en-US" smtClean="0"/>
              <a:pPr>
                <a:defRPr/>
              </a:pPr>
              <a:t>23</a:t>
            </a:fld>
            <a:endParaRPr lang="en-US" dirty="0"/>
          </a:p>
        </p:txBody>
      </p:sp>
    </p:spTree>
    <p:extLst>
      <p:ext uri="{BB962C8B-B14F-4D97-AF65-F5344CB8AC3E}">
        <p14:creationId xmlns:p14="http://schemas.microsoft.com/office/powerpoint/2010/main" val="271453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Seek federal support for consumer horticulture from federal and state funding, including the Specialty Crop Research Initiative supported by the USDA Farm Bill</a:t>
            </a:r>
          </a:p>
        </p:txBody>
      </p:sp>
      <p:sp>
        <p:nvSpPr>
          <p:cNvPr id="4" name="Slide Number Placeholder 3"/>
          <p:cNvSpPr>
            <a:spLocks noGrp="1"/>
          </p:cNvSpPr>
          <p:nvPr>
            <p:ph type="sldNum" sz="quarter" idx="5"/>
          </p:nvPr>
        </p:nvSpPr>
        <p:spPr/>
        <p:txBody>
          <a:bodyPr/>
          <a:lstStyle/>
          <a:p>
            <a:pPr>
              <a:defRPr/>
            </a:pPr>
            <a:fld id="{2328279A-EF58-4813-8EDC-69886ACA34D6}" type="slidenum">
              <a:rPr lang="en-US" smtClean="0"/>
              <a:pPr>
                <a:defRPr/>
              </a:pPr>
              <a:t>24</a:t>
            </a:fld>
            <a:endParaRPr lang="en-US" dirty="0"/>
          </a:p>
        </p:txBody>
      </p:sp>
    </p:spTree>
    <p:extLst>
      <p:ext uri="{BB962C8B-B14F-4D97-AF65-F5344CB8AC3E}">
        <p14:creationId xmlns:p14="http://schemas.microsoft.com/office/powerpoint/2010/main" val="271453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606838D0-CE57-488E-B8D7-B5D3D042CF5D}" type="slidenum">
              <a:rPr lang="en-US" smtClean="0"/>
              <a:pPr>
                <a:defRPr/>
              </a:pPr>
              <a:t>25</a:t>
            </a:fld>
            <a:endParaRPr lang="en-US" dirty="0"/>
          </a:p>
        </p:txBody>
      </p:sp>
    </p:spTree>
    <p:extLst>
      <p:ext uri="{BB962C8B-B14F-4D97-AF65-F5344CB8AC3E}">
        <p14:creationId xmlns:p14="http://schemas.microsoft.com/office/powerpoint/2010/main" val="2027974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 are  now going to go over the mix of activities we feel you need to attract more visitors to the site and move toward the end goal.  </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928BA3-06F1-4C63-A200-2CF5461BEBB3}" type="slidenum">
              <a:rPr lang="en-US">
                <a:cs typeface="Arial" charset="0"/>
              </a:rPr>
              <a:pPr fontAlgn="base">
                <a:spcBef>
                  <a:spcPct val="0"/>
                </a:spcBef>
                <a:spcAft>
                  <a:spcPct val="0"/>
                </a:spcAft>
                <a:defRPr/>
              </a:pPr>
              <a:t>26</a:t>
            </a:fld>
            <a:endParaRPr lang="en-US" dirty="0">
              <a:cs typeface="Arial" charset="0"/>
            </a:endParaRPr>
          </a:p>
        </p:txBody>
      </p:sp>
    </p:spTree>
    <p:extLst>
      <p:ext uri="{BB962C8B-B14F-4D97-AF65-F5344CB8AC3E}">
        <p14:creationId xmlns:p14="http://schemas.microsoft.com/office/powerpoint/2010/main" val="82095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6586EC-EFCD-4A5C-843F-7D4B87993C59}" type="slidenum">
              <a:rPr lang="en-US">
                <a:cs typeface="Arial" charset="0"/>
              </a:rPr>
              <a:pPr fontAlgn="base">
                <a:spcBef>
                  <a:spcPct val="0"/>
                </a:spcBef>
                <a:spcAft>
                  <a:spcPct val="0"/>
                </a:spcAft>
                <a:defRPr/>
              </a:pPr>
              <a:t>3</a:t>
            </a:fld>
            <a:endParaRPr lang="en-US" dirty="0">
              <a:cs typeface="Arial" charset="0"/>
            </a:endParaRPr>
          </a:p>
        </p:txBody>
      </p:sp>
    </p:spTree>
    <p:extLst>
      <p:ext uri="{BB962C8B-B14F-4D97-AF65-F5344CB8AC3E}">
        <p14:creationId xmlns:p14="http://schemas.microsoft.com/office/powerpoint/2010/main" val="4194279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606838D0-CE57-488E-B8D7-B5D3D042CF5D}" type="slidenum">
              <a:rPr lang="en-US" smtClean="0"/>
              <a:pPr>
                <a:defRPr/>
              </a:pPr>
              <a:t>27</a:t>
            </a:fld>
            <a:endParaRPr lang="en-US" dirty="0"/>
          </a:p>
        </p:txBody>
      </p:sp>
    </p:spTree>
    <p:extLst>
      <p:ext uri="{BB962C8B-B14F-4D97-AF65-F5344CB8AC3E}">
        <p14:creationId xmlns:p14="http://schemas.microsoft.com/office/powerpoint/2010/main" val="951565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 are  now going to go over the mix of activities we feel you need to attract more visitors to the site and move toward the end goal.  </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928BA3-06F1-4C63-A200-2CF5461BEBB3}" type="slidenum">
              <a:rPr lang="en-US">
                <a:cs typeface="Arial" charset="0"/>
              </a:rPr>
              <a:pPr fontAlgn="base">
                <a:spcBef>
                  <a:spcPct val="0"/>
                </a:spcBef>
                <a:spcAft>
                  <a:spcPct val="0"/>
                </a:spcAft>
                <a:defRPr/>
              </a:pPr>
              <a:t>29</a:t>
            </a:fld>
            <a:endParaRPr lang="en-US" dirty="0">
              <a:cs typeface="Arial" charset="0"/>
            </a:endParaRPr>
          </a:p>
        </p:txBody>
      </p:sp>
    </p:spTree>
    <p:extLst>
      <p:ext uri="{BB962C8B-B14F-4D97-AF65-F5344CB8AC3E}">
        <p14:creationId xmlns:p14="http://schemas.microsoft.com/office/powerpoint/2010/main" val="82095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assignment: Come up with a viable proposal and a source of funding. Not only could they not get on the same page, they couldn’t find one single federal agency to fund consumer horticulture. Realizing their common plight, these 10 scholars step up a national committee.</a:t>
            </a:r>
            <a:endParaRPr lang="en-US" dirty="0"/>
          </a:p>
        </p:txBody>
      </p:sp>
      <p:sp>
        <p:nvSpPr>
          <p:cNvPr id="4" name="Slide Number Placeholder 3"/>
          <p:cNvSpPr>
            <a:spLocks noGrp="1"/>
          </p:cNvSpPr>
          <p:nvPr>
            <p:ph type="sldNum" sz="quarter" idx="10"/>
          </p:nvPr>
        </p:nvSpPr>
        <p:spPr/>
        <p:txBody>
          <a:bodyPr/>
          <a:lstStyle/>
          <a:p>
            <a:pPr>
              <a:defRPr/>
            </a:pPr>
            <a:fld id="{B12CEC65-4899-4E27-A02B-F54F95ADC924}" type="slidenum">
              <a:rPr lang="en-US" smtClean="0"/>
              <a:pPr>
                <a:defRPr/>
              </a:pPr>
              <a:t>4</a:t>
            </a:fld>
            <a:endParaRPr lang="en-US" dirty="0"/>
          </a:p>
        </p:txBody>
      </p:sp>
    </p:spTree>
    <p:extLst>
      <p:ext uri="{BB962C8B-B14F-4D97-AF65-F5344CB8AC3E}">
        <p14:creationId xmlns:p14="http://schemas.microsoft.com/office/powerpoint/2010/main" val="76365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Tom Bewick pulled together a committee of 12 people from across the country who drafted a rough strategic plan. Next a group of about 50 meet in Washington, DC in 2015 to write the mission, vision and goals. Next</a:t>
            </a:r>
            <a:r>
              <a:rPr lang="en-US" baseline="0" dirty="0" smtClean="0"/>
              <a:t> a group </a:t>
            </a:r>
            <a:r>
              <a:rPr lang="en-US" dirty="0" smtClean="0"/>
              <a:t>met in Denver and elected officers and wrote objectives. Committees were formed and by-laws written. And here we are today to craft the plan.</a:t>
            </a:r>
            <a:endParaRPr lang="en-US" dirty="0"/>
          </a:p>
        </p:txBody>
      </p:sp>
      <p:sp>
        <p:nvSpPr>
          <p:cNvPr id="4" name="Slide Number Placeholder 3"/>
          <p:cNvSpPr>
            <a:spLocks noGrp="1"/>
          </p:cNvSpPr>
          <p:nvPr>
            <p:ph type="sldNum" sz="quarter" idx="10"/>
          </p:nvPr>
        </p:nvSpPr>
        <p:spPr/>
        <p:txBody>
          <a:bodyPr/>
          <a:lstStyle/>
          <a:p>
            <a:pPr>
              <a:defRPr/>
            </a:pPr>
            <a:fld id="{B12CEC65-4899-4E27-A02B-F54F95ADC924}" type="slidenum">
              <a:rPr lang="en-US" smtClean="0"/>
              <a:pPr>
                <a:defRPr/>
              </a:pPr>
              <a:t>6</a:t>
            </a:fld>
            <a:endParaRPr lang="en-US" dirty="0"/>
          </a:p>
        </p:txBody>
      </p:sp>
    </p:spTree>
    <p:extLst>
      <p:ext uri="{BB962C8B-B14F-4D97-AF65-F5344CB8AC3E}">
        <p14:creationId xmlns:p14="http://schemas.microsoft.com/office/powerpoint/2010/main" val="975702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6586EC-EFCD-4A5C-843F-7D4B87993C59}" type="slidenum">
              <a:rPr lang="en-US">
                <a:cs typeface="Arial" charset="0"/>
              </a:rPr>
              <a:pPr fontAlgn="base">
                <a:spcBef>
                  <a:spcPct val="0"/>
                </a:spcBef>
                <a:spcAft>
                  <a:spcPct val="0"/>
                </a:spcAft>
                <a:defRPr/>
              </a:pPr>
              <a:t>7</a:t>
            </a:fld>
            <a:endParaRPr lang="en-US" dirty="0">
              <a:cs typeface="Arial" charset="0"/>
            </a:endParaRPr>
          </a:p>
        </p:txBody>
      </p:sp>
    </p:spTree>
    <p:extLst>
      <p:ext uri="{BB962C8B-B14F-4D97-AF65-F5344CB8AC3E}">
        <p14:creationId xmlns:p14="http://schemas.microsoft.com/office/powerpoint/2010/main" val="4194279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88DC24-1AE2-433D-9D3A-83323482208C}" type="slidenum">
              <a:rPr lang="en-US">
                <a:cs typeface="Arial" charset="0"/>
              </a:rPr>
              <a:pPr fontAlgn="base">
                <a:spcBef>
                  <a:spcPct val="0"/>
                </a:spcBef>
                <a:spcAft>
                  <a:spcPct val="0"/>
                </a:spcAft>
                <a:defRPr/>
              </a:pPr>
              <a:t>8</a:t>
            </a:fld>
            <a:endParaRPr lang="en-US" dirty="0">
              <a:cs typeface="Arial" charset="0"/>
            </a:endParaRPr>
          </a:p>
        </p:txBody>
      </p:sp>
    </p:spTree>
    <p:extLst>
      <p:ext uri="{BB962C8B-B14F-4D97-AF65-F5344CB8AC3E}">
        <p14:creationId xmlns:p14="http://schemas.microsoft.com/office/powerpoint/2010/main" val="1660367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 are  now going to go over the mix of activities we feel you need to attract more visitors to the site and move toward the end goal.  </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928BA3-06F1-4C63-A200-2CF5461BEBB3}" type="slidenum">
              <a:rPr lang="en-US">
                <a:cs typeface="Arial" charset="0"/>
              </a:rPr>
              <a:pPr fontAlgn="base">
                <a:spcBef>
                  <a:spcPct val="0"/>
                </a:spcBef>
                <a:spcAft>
                  <a:spcPct val="0"/>
                </a:spcAft>
                <a:defRPr/>
              </a:pPr>
              <a:t>14</a:t>
            </a:fld>
            <a:endParaRPr lang="en-US" dirty="0">
              <a:cs typeface="Arial" charset="0"/>
            </a:endParaRPr>
          </a:p>
        </p:txBody>
      </p:sp>
    </p:spTree>
    <p:extLst>
      <p:ext uri="{BB962C8B-B14F-4D97-AF65-F5344CB8AC3E}">
        <p14:creationId xmlns:p14="http://schemas.microsoft.com/office/powerpoint/2010/main" val="820959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Listen to the industry to prioritize strategies and develop tactics to increase demand for consumer horticulture on a local, state and national level</a:t>
            </a:r>
          </a:p>
        </p:txBody>
      </p:sp>
      <p:sp>
        <p:nvSpPr>
          <p:cNvPr id="4" name="Slide Number Placeholder 3"/>
          <p:cNvSpPr>
            <a:spLocks noGrp="1"/>
          </p:cNvSpPr>
          <p:nvPr>
            <p:ph type="sldNum" sz="quarter" idx="5"/>
          </p:nvPr>
        </p:nvSpPr>
        <p:spPr/>
        <p:txBody>
          <a:bodyPr/>
          <a:lstStyle/>
          <a:p>
            <a:pPr>
              <a:defRPr/>
            </a:pPr>
            <a:fld id="{2328279A-EF58-4813-8EDC-69886ACA34D6}" type="slidenum">
              <a:rPr lang="en-US" smtClean="0"/>
              <a:pPr>
                <a:defRPr/>
              </a:pPr>
              <a:t>15</a:t>
            </a:fld>
            <a:endParaRPr lang="en-US" dirty="0"/>
          </a:p>
        </p:txBody>
      </p:sp>
    </p:spTree>
    <p:extLst>
      <p:ext uri="{BB962C8B-B14F-4D97-AF65-F5344CB8AC3E}">
        <p14:creationId xmlns:p14="http://schemas.microsoft.com/office/powerpoint/2010/main" val="271453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2328279A-EF58-4813-8EDC-69886ACA34D6}" type="slidenum">
              <a:rPr lang="en-US" smtClean="0"/>
              <a:pPr>
                <a:defRPr/>
              </a:pPr>
              <a:t>16</a:t>
            </a:fld>
            <a:endParaRPr lang="en-US" dirty="0"/>
          </a:p>
        </p:txBody>
      </p:sp>
    </p:spTree>
    <p:extLst>
      <p:ext uri="{BB962C8B-B14F-4D97-AF65-F5344CB8AC3E}">
        <p14:creationId xmlns:p14="http://schemas.microsoft.com/office/powerpoint/2010/main" val="27145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A31F6BB-5914-424C-8031-F4FA55F594BD}" type="datetimeFigureOut">
              <a:rPr lang="en-US"/>
              <a:pPr>
                <a:defRPr/>
              </a:pPr>
              <a:t>5/1/2018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©Garden Media 2015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AED066-9105-416D-BF70-61954BAF05E0}" type="slidenum">
              <a:rPr lang="en-US"/>
              <a:pPr>
                <a:defRPr/>
              </a:pPr>
              <a:t>‹#›</a:t>
            </a:fld>
            <a:endParaRPr lang="en-US" dirty="0"/>
          </a:p>
        </p:txBody>
      </p:sp>
    </p:spTree>
    <p:extLst>
      <p:ext uri="{BB962C8B-B14F-4D97-AF65-F5344CB8AC3E}">
        <p14:creationId xmlns:p14="http://schemas.microsoft.com/office/powerpoint/2010/main" val="2232405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309CF-6946-476C-9667-F56943E4226E}" type="datetimeFigureOut">
              <a:rPr lang="en-US"/>
              <a:pPr>
                <a:defRPr/>
              </a:pPr>
              <a:t>5/1/2018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Garden Media 2014</a:t>
            </a:r>
          </a:p>
        </p:txBody>
      </p:sp>
      <p:sp>
        <p:nvSpPr>
          <p:cNvPr id="6" name="Slide Number Placeholder 5"/>
          <p:cNvSpPr>
            <a:spLocks noGrp="1"/>
          </p:cNvSpPr>
          <p:nvPr>
            <p:ph type="sldNum" sz="quarter" idx="12"/>
          </p:nvPr>
        </p:nvSpPr>
        <p:spPr/>
        <p:txBody>
          <a:bodyPr/>
          <a:lstStyle>
            <a:lvl1pPr>
              <a:defRPr/>
            </a:lvl1pPr>
          </a:lstStyle>
          <a:p>
            <a:pPr>
              <a:defRPr/>
            </a:pPr>
            <a:fld id="{ED9ED808-851A-4B03-BC27-16A156E58034}" type="slidenum">
              <a:rPr lang="en-US"/>
              <a:pPr>
                <a:defRPr/>
              </a:pPr>
              <a:t>‹#›</a:t>
            </a:fld>
            <a:endParaRPr lang="en-US" dirty="0"/>
          </a:p>
        </p:txBody>
      </p:sp>
    </p:spTree>
    <p:extLst>
      <p:ext uri="{BB962C8B-B14F-4D97-AF65-F5344CB8AC3E}">
        <p14:creationId xmlns:p14="http://schemas.microsoft.com/office/powerpoint/2010/main" val="339083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B64B0D-942B-4D20-B7E1-E734F86D5E81}" type="datetimeFigureOut">
              <a:rPr lang="en-US"/>
              <a:pPr>
                <a:defRPr/>
              </a:pPr>
              <a:t>5/1/2018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Garden Media 2014</a:t>
            </a:r>
          </a:p>
        </p:txBody>
      </p:sp>
      <p:sp>
        <p:nvSpPr>
          <p:cNvPr id="6" name="Slide Number Placeholder 5"/>
          <p:cNvSpPr>
            <a:spLocks noGrp="1"/>
          </p:cNvSpPr>
          <p:nvPr>
            <p:ph type="sldNum" sz="quarter" idx="12"/>
          </p:nvPr>
        </p:nvSpPr>
        <p:spPr/>
        <p:txBody>
          <a:bodyPr/>
          <a:lstStyle>
            <a:lvl1pPr>
              <a:defRPr/>
            </a:lvl1pPr>
          </a:lstStyle>
          <a:p>
            <a:pPr>
              <a:defRPr/>
            </a:pPr>
            <a:fld id="{783452C3-E900-4018-A125-757A4F1375D1}" type="slidenum">
              <a:rPr lang="en-US"/>
              <a:pPr>
                <a:defRPr/>
              </a:pPr>
              <a:t>‹#›</a:t>
            </a:fld>
            <a:endParaRPr lang="en-US" dirty="0"/>
          </a:p>
        </p:txBody>
      </p:sp>
    </p:spTree>
    <p:extLst>
      <p:ext uri="{BB962C8B-B14F-4D97-AF65-F5344CB8AC3E}">
        <p14:creationId xmlns:p14="http://schemas.microsoft.com/office/powerpoint/2010/main" val="226669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6C22BD-9D68-40A1-881B-11301DBEB17A}" type="datetimeFigureOut">
              <a:rPr lang="en-US"/>
              <a:pPr>
                <a:defRPr/>
              </a:pPr>
              <a:t>5/1/2018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©Garden Media 2015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BADFF0-B5BD-4937-B436-43AFC3D03D83}" type="slidenum">
              <a:rPr lang="en-US"/>
              <a:pPr>
                <a:defRPr/>
              </a:pPr>
              <a:t>‹#›</a:t>
            </a:fld>
            <a:endParaRPr lang="en-US" dirty="0"/>
          </a:p>
        </p:txBody>
      </p:sp>
    </p:spTree>
    <p:extLst>
      <p:ext uri="{BB962C8B-B14F-4D97-AF65-F5344CB8AC3E}">
        <p14:creationId xmlns:p14="http://schemas.microsoft.com/office/powerpoint/2010/main" val="2879130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270DA5-A8CD-40FB-B542-5C9C69F1B0A4}" type="datetimeFigureOut">
              <a:rPr lang="en-US"/>
              <a:pPr>
                <a:defRPr/>
              </a:pPr>
              <a:t>5/1/2018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©Garden Media 2015</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C0AC643-9194-49B6-93BB-18E978EBAB60}" type="slidenum">
              <a:rPr lang="en-US"/>
              <a:pPr>
                <a:defRPr/>
              </a:pPr>
              <a:t>‹#›</a:t>
            </a:fld>
            <a:endParaRPr lang="en-US" dirty="0"/>
          </a:p>
        </p:txBody>
      </p:sp>
    </p:spTree>
    <p:extLst>
      <p:ext uri="{BB962C8B-B14F-4D97-AF65-F5344CB8AC3E}">
        <p14:creationId xmlns:p14="http://schemas.microsoft.com/office/powerpoint/2010/main" val="332737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00F9C5-6B67-4D25-9311-685D926F2548}" type="datetimeFigureOut">
              <a:rPr lang="en-US"/>
              <a:pPr>
                <a:defRPr/>
              </a:pPr>
              <a:t>5/1/2018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©Garden Media 2015</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4E2446-DDB7-424F-A9A5-2BD65C901BB6}" type="slidenum">
              <a:rPr lang="en-US"/>
              <a:pPr>
                <a:defRPr/>
              </a:pPr>
              <a:t>‹#›</a:t>
            </a:fld>
            <a:endParaRPr lang="en-US" dirty="0"/>
          </a:p>
        </p:txBody>
      </p:sp>
    </p:spTree>
    <p:extLst>
      <p:ext uri="{BB962C8B-B14F-4D97-AF65-F5344CB8AC3E}">
        <p14:creationId xmlns:p14="http://schemas.microsoft.com/office/powerpoint/2010/main" val="4225697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F0FB7E-888E-4BCC-B51C-49B0DE153450}" type="datetimeFigureOut">
              <a:rPr lang="en-US"/>
              <a:pPr>
                <a:defRPr/>
              </a:pPr>
              <a:t>5/1/2018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©Garden Media 2015</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72224E6-5DDB-4B83-9956-983DF62EA089}" type="slidenum">
              <a:rPr lang="en-US"/>
              <a:pPr>
                <a:defRPr/>
              </a:pPr>
              <a:t>‹#›</a:t>
            </a:fld>
            <a:endParaRPr lang="en-US" dirty="0"/>
          </a:p>
        </p:txBody>
      </p:sp>
    </p:spTree>
    <p:extLst>
      <p:ext uri="{BB962C8B-B14F-4D97-AF65-F5344CB8AC3E}">
        <p14:creationId xmlns:p14="http://schemas.microsoft.com/office/powerpoint/2010/main" val="219444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703BD8-D709-4854-96C5-290C89910C94}" type="datetimeFigureOut">
              <a:rPr lang="en-US"/>
              <a:pPr>
                <a:defRPr/>
              </a:pPr>
              <a:t>5/1/2018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©Garden Media 2015</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E392BAC-C35A-4511-8397-FF77CF8996BD}" type="slidenum">
              <a:rPr lang="en-US"/>
              <a:pPr>
                <a:defRPr/>
              </a:pPr>
              <a:t>‹#›</a:t>
            </a:fld>
            <a:endParaRPr lang="en-US" dirty="0"/>
          </a:p>
        </p:txBody>
      </p:sp>
    </p:spTree>
    <p:extLst>
      <p:ext uri="{BB962C8B-B14F-4D97-AF65-F5344CB8AC3E}">
        <p14:creationId xmlns:p14="http://schemas.microsoft.com/office/powerpoint/2010/main" val="299920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B184DB-D795-4CF2-AE3B-AA330B900404}" type="datetimeFigureOut">
              <a:rPr lang="en-US"/>
              <a:pPr>
                <a:defRPr/>
              </a:pPr>
              <a:t>5/1/2018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©Garden Media 2014</a:t>
            </a:r>
          </a:p>
        </p:txBody>
      </p:sp>
      <p:sp>
        <p:nvSpPr>
          <p:cNvPr id="4" name="Slide Number Placeholder 5"/>
          <p:cNvSpPr>
            <a:spLocks noGrp="1"/>
          </p:cNvSpPr>
          <p:nvPr>
            <p:ph type="sldNum" sz="quarter" idx="12"/>
          </p:nvPr>
        </p:nvSpPr>
        <p:spPr/>
        <p:txBody>
          <a:bodyPr/>
          <a:lstStyle>
            <a:lvl1pPr>
              <a:defRPr/>
            </a:lvl1pPr>
          </a:lstStyle>
          <a:p>
            <a:pPr>
              <a:defRPr/>
            </a:pPr>
            <a:fld id="{58221C31-0BD9-4693-BAA2-A19629F60458}" type="slidenum">
              <a:rPr lang="en-US"/>
              <a:pPr>
                <a:defRPr/>
              </a:pPr>
              <a:t>‹#›</a:t>
            </a:fld>
            <a:endParaRPr lang="en-US" dirty="0"/>
          </a:p>
        </p:txBody>
      </p:sp>
    </p:spTree>
    <p:extLst>
      <p:ext uri="{BB962C8B-B14F-4D97-AF65-F5344CB8AC3E}">
        <p14:creationId xmlns:p14="http://schemas.microsoft.com/office/powerpoint/2010/main" val="193447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A69142-A0CF-4BDC-8DFB-DF98D6A162BE}" type="datetimeFigureOut">
              <a:rPr lang="en-US"/>
              <a:pPr>
                <a:defRPr/>
              </a:pPr>
              <a:t>5/1/2018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Garden Media 2014</a:t>
            </a:r>
          </a:p>
        </p:txBody>
      </p:sp>
      <p:sp>
        <p:nvSpPr>
          <p:cNvPr id="7" name="Slide Number Placeholder 5"/>
          <p:cNvSpPr>
            <a:spLocks noGrp="1"/>
          </p:cNvSpPr>
          <p:nvPr>
            <p:ph type="sldNum" sz="quarter" idx="12"/>
          </p:nvPr>
        </p:nvSpPr>
        <p:spPr/>
        <p:txBody>
          <a:bodyPr/>
          <a:lstStyle>
            <a:lvl1pPr>
              <a:defRPr/>
            </a:lvl1pPr>
          </a:lstStyle>
          <a:p>
            <a:pPr>
              <a:defRPr/>
            </a:pPr>
            <a:fld id="{C3024780-7235-48F0-9520-3F57E159894F}" type="slidenum">
              <a:rPr lang="en-US"/>
              <a:pPr>
                <a:defRPr/>
              </a:pPr>
              <a:t>‹#›</a:t>
            </a:fld>
            <a:endParaRPr lang="en-US" dirty="0"/>
          </a:p>
        </p:txBody>
      </p:sp>
    </p:spTree>
    <p:extLst>
      <p:ext uri="{BB962C8B-B14F-4D97-AF65-F5344CB8AC3E}">
        <p14:creationId xmlns:p14="http://schemas.microsoft.com/office/powerpoint/2010/main" val="2750046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67C361-8310-4B76-8324-E290DE2B7CED}" type="datetimeFigureOut">
              <a:rPr lang="en-US"/>
              <a:pPr>
                <a:defRPr/>
              </a:pPr>
              <a:t>5/1/2018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Garden Media 2014</a:t>
            </a:r>
          </a:p>
        </p:txBody>
      </p:sp>
      <p:sp>
        <p:nvSpPr>
          <p:cNvPr id="7" name="Slide Number Placeholder 5"/>
          <p:cNvSpPr>
            <a:spLocks noGrp="1"/>
          </p:cNvSpPr>
          <p:nvPr>
            <p:ph type="sldNum" sz="quarter" idx="12"/>
          </p:nvPr>
        </p:nvSpPr>
        <p:spPr/>
        <p:txBody>
          <a:bodyPr/>
          <a:lstStyle>
            <a:lvl1pPr>
              <a:defRPr/>
            </a:lvl1pPr>
          </a:lstStyle>
          <a:p>
            <a:pPr>
              <a:defRPr/>
            </a:pPr>
            <a:fld id="{ED105852-36C6-4C2A-A9D0-F0A488F96A56}" type="slidenum">
              <a:rPr lang="en-US"/>
              <a:pPr>
                <a:defRPr/>
              </a:pPr>
              <a:t>‹#›</a:t>
            </a:fld>
            <a:endParaRPr lang="en-US" dirty="0"/>
          </a:p>
        </p:txBody>
      </p:sp>
    </p:spTree>
    <p:extLst>
      <p:ext uri="{BB962C8B-B14F-4D97-AF65-F5344CB8AC3E}">
        <p14:creationId xmlns:p14="http://schemas.microsoft.com/office/powerpoint/2010/main" val="7506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5985E4E-EF5D-4217-A191-7B7D34A9F45B}" type="datetimeFigureOut">
              <a:rPr lang="en-US"/>
              <a:pPr>
                <a:defRPr/>
              </a:pPr>
              <a:t>5/1/2018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smtClean="0"/>
              <a:t>©Garden Media 2015</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197E009-7955-42D0-B8D6-E7D113A0F14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nsumerhort.org/"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www.consumerhort.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onsumerhort.org/"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4288" y="0"/>
            <a:ext cx="9158288" cy="7817525"/>
          </a:xfrm>
          <a:prstGeom prst="rect">
            <a:avLst/>
          </a:prstGeom>
          <a:solidFill>
            <a:srgbClr val="99CC00"/>
          </a:solidFill>
          <a:ln>
            <a:no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algn="ctr" eaLnBrk="1" hangingPunct="1">
              <a:spcBef>
                <a:spcPct val="0"/>
              </a:spcBef>
              <a:buFontTx/>
              <a:buNone/>
            </a:pPr>
            <a:endParaRPr lang="en-US" altLang="en-US" sz="1000" dirty="0" smtClean="0">
              <a:latin typeface="Arial" panose="020B0604020202020204" pitchFamily="34" charset="0"/>
              <a:cs typeface="Arial" panose="020B0604020202020204" pitchFamily="34" charset="0"/>
              <a:hlinkClick r:id="rId3"/>
            </a:endParaRPr>
          </a:p>
          <a:p>
            <a:pPr algn="ctr" eaLnBrk="1" hangingPunct="1">
              <a:spcBef>
                <a:spcPct val="0"/>
              </a:spcBef>
              <a:buFontTx/>
              <a:buNone/>
            </a:pPr>
            <a:r>
              <a:rPr lang="en-US" altLang="en-US" sz="4400" b="1" cap="small" dirty="0">
                <a:solidFill>
                  <a:schemeClr val="bg1"/>
                </a:solidFill>
                <a:latin typeface="Trebuchet MS" panose="020B0603020202020204" pitchFamily="34" charset="0"/>
                <a:cs typeface="+mn-cs"/>
                <a:hlinkClick r:id="rId3"/>
              </a:rPr>
              <a:t>ConsumerHort.org</a:t>
            </a:r>
            <a:endParaRPr lang="en-US" altLang="en-US" sz="4400" b="1" cap="small" dirty="0">
              <a:solidFill>
                <a:schemeClr val="bg1"/>
              </a:solidFill>
              <a:latin typeface="Trebuchet MS" panose="020B0603020202020204" pitchFamily="34" charset="0"/>
              <a:cs typeface="+mn-cs"/>
            </a:endParaRPr>
          </a:p>
          <a:p>
            <a:pPr eaLnBrk="1" hangingPunct="1">
              <a:spcBef>
                <a:spcPct val="0"/>
              </a:spcBef>
              <a:buFontTx/>
              <a:buNone/>
            </a:pPr>
            <a:endParaRPr lang="en-US" altLang="en-US" sz="1800" dirty="0"/>
          </a:p>
          <a:p>
            <a:pPr algn="ctr" eaLnBrk="1" hangingPunct="1">
              <a:spcBef>
                <a:spcPct val="0"/>
              </a:spcBef>
              <a:buFontTx/>
              <a:buNone/>
            </a:pPr>
            <a:r>
              <a:rPr lang="en-US" altLang="en-US" sz="1800" dirty="0" smtClean="0"/>
              <a:t> </a:t>
            </a:r>
            <a:endParaRPr lang="en-US" altLang="en-US" sz="1800"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9799" y="1524000"/>
            <a:ext cx="8913214" cy="4267201"/>
          </a:xfrm>
          <a:prstGeom prst="rect">
            <a:avLst/>
          </a:prstGeom>
        </p:spPr>
      </p:pic>
      <p:sp>
        <p:nvSpPr>
          <p:cNvPr id="6" name="Rectangle 5"/>
          <p:cNvSpPr/>
          <p:nvPr/>
        </p:nvSpPr>
        <p:spPr>
          <a:xfrm>
            <a:off x="0" y="457200"/>
            <a:ext cx="9144000" cy="990600"/>
          </a:xfrm>
          <a:prstGeom prst="rect">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6000" b="1" cap="small" dirty="0">
                <a:solidFill>
                  <a:schemeClr val="bg1"/>
                </a:solidFill>
                <a:latin typeface="Trebuchet MS" panose="020B0603020202020204" pitchFamily="34" charset="0"/>
              </a:rPr>
              <a:t>Help Grow the Industry</a:t>
            </a:r>
            <a:endParaRPr lang="en-US" sz="6000" dirty="0">
              <a:solidFill>
                <a:schemeClr val="bg1"/>
              </a:solidFill>
            </a:endParaRPr>
          </a:p>
        </p:txBody>
      </p:sp>
    </p:spTree>
    <p:extLst>
      <p:ext uri="{BB962C8B-B14F-4D97-AF65-F5344CB8AC3E}">
        <p14:creationId xmlns:p14="http://schemas.microsoft.com/office/powerpoint/2010/main" val="3381321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yoga in garden"/>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712307" y="914400"/>
            <a:ext cx="4431693" cy="59436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p:cNvSpPr>
            <a:spLocks noChangeArrowheads="1"/>
          </p:cNvSpPr>
          <p:nvPr/>
        </p:nvSpPr>
        <p:spPr bwMode="auto">
          <a:xfrm>
            <a:off x="1" y="0"/>
            <a:ext cx="9144000" cy="1219200"/>
          </a:xfrm>
          <a:prstGeom prst="flowChartDocument">
            <a:avLst/>
          </a:prstGeom>
          <a:solidFill>
            <a:srgbClr val="92D05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6" name="TextBox 5"/>
          <p:cNvSpPr txBox="1"/>
          <p:nvPr/>
        </p:nvSpPr>
        <p:spPr>
          <a:xfrm>
            <a:off x="165464" y="251838"/>
            <a:ext cx="7997371" cy="1015663"/>
          </a:xfrm>
          <a:prstGeom prst="rect">
            <a:avLst/>
          </a:prstGeom>
          <a:noFill/>
        </p:spPr>
        <p:txBody>
          <a:bodyPr wrap="square" rtlCol="0">
            <a:spAutoFit/>
          </a:bodyPr>
          <a:lstStyle/>
          <a:p>
            <a:r>
              <a:rPr lang="en-US" sz="6000" b="1" dirty="0" smtClean="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NICH Mission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5943600"/>
            <a:ext cx="1730019" cy="828247"/>
          </a:xfrm>
          <a:prstGeom prst="rect">
            <a:avLst/>
          </a:prstGeom>
        </p:spPr>
      </p:pic>
      <p:sp>
        <p:nvSpPr>
          <p:cNvPr id="9" name="Rounded Rectangular Callout 8"/>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3200" b="1" dirty="0">
                <a:solidFill>
                  <a:schemeClr val="bg1"/>
                </a:solidFill>
              </a:rPr>
              <a:t>Grow a healthy world</a:t>
            </a:r>
          </a:p>
          <a:p>
            <a:pPr marL="0" indent="0" algn="ctr">
              <a:buNone/>
            </a:pPr>
            <a:r>
              <a:rPr lang="en-US" sz="3200" b="1" dirty="0">
                <a:solidFill>
                  <a:schemeClr val="bg1"/>
                </a:solidFill>
              </a:rPr>
              <a:t> through plants, </a:t>
            </a:r>
          </a:p>
          <a:p>
            <a:pPr marL="0" indent="0" algn="ctr">
              <a:buNone/>
            </a:pPr>
            <a:r>
              <a:rPr lang="en-US" sz="3200" b="1" dirty="0">
                <a:solidFill>
                  <a:schemeClr val="bg1"/>
                </a:solidFill>
              </a:rPr>
              <a:t>gardens,</a:t>
            </a:r>
          </a:p>
          <a:p>
            <a:pPr marL="0" indent="0" algn="ctr">
              <a:buNone/>
            </a:pPr>
            <a:r>
              <a:rPr lang="en-US" sz="3200" b="1" dirty="0">
                <a:solidFill>
                  <a:schemeClr val="bg1"/>
                </a:solidFill>
              </a:rPr>
              <a:t>and</a:t>
            </a:r>
          </a:p>
          <a:p>
            <a:pPr marL="0" indent="0" algn="ctr">
              <a:buNone/>
            </a:pPr>
            <a:r>
              <a:rPr lang="en-US" sz="3200" b="1" dirty="0" smtClean="0">
                <a:solidFill>
                  <a:schemeClr val="bg1"/>
                </a:solidFill>
              </a:rPr>
              <a:t>landscapes</a:t>
            </a:r>
            <a:endParaRPr lang="en-US" sz="3200" b="1" dirty="0">
              <a:solidFill>
                <a:schemeClr val="bg1"/>
              </a:solidFill>
            </a:endParaRPr>
          </a:p>
        </p:txBody>
      </p:sp>
    </p:spTree>
    <p:extLst>
      <p:ext uri="{BB962C8B-B14F-4D97-AF65-F5344CB8AC3E}">
        <p14:creationId xmlns:p14="http://schemas.microsoft.com/office/powerpoint/2010/main" val="1585377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unified voic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72723" y="747712"/>
            <a:ext cx="4374907" cy="61102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1" y="1371600"/>
            <a:ext cx="4190999" cy="4953000"/>
          </a:xfrm>
        </p:spPr>
        <p:txBody>
          <a:bodyPr>
            <a:normAutofit/>
          </a:bodyPr>
          <a:lstStyle/>
          <a:p>
            <a:pPr marL="0" indent="0">
              <a:spcBef>
                <a:spcPts val="600"/>
              </a:spcBef>
              <a:spcAft>
                <a:spcPts val="600"/>
              </a:spcAft>
              <a:buNone/>
            </a:pPr>
            <a:endParaRPr lang="en-US" sz="2400" dirty="0" smtClean="0"/>
          </a:p>
          <a:p>
            <a:pPr marL="514350" indent="-514350">
              <a:spcBef>
                <a:spcPts val="600"/>
              </a:spcBef>
              <a:spcAft>
                <a:spcPts val="600"/>
              </a:spcAft>
              <a:buFont typeface="+mj-lt"/>
              <a:buAutoNum type="arabicPeriod"/>
            </a:pPr>
            <a:endParaRPr lang="en-US" sz="2400" dirty="0" smtClean="0">
              <a:solidFill>
                <a:schemeClr val="tx1">
                  <a:lumMod val="65000"/>
                  <a:lumOff val="35000"/>
                </a:schemeClr>
              </a:solidFill>
              <a:latin typeface="Trebuchet MS" panose="020B0603020202020204" pitchFamily="34" charset="0"/>
              <a:ea typeface="Tahoma" panose="020B0604030504040204" pitchFamily="34" charset="0"/>
              <a:cs typeface="Tahoma" panose="020B0604030504040204" pitchFamily="34" charset="0"/>
            </a:endParaRPr>
          </a:p>
          <a:p>
            <a:pPr marL="0" indent="0">
              <a:spcBef>
                <a:spcPts val="600"/>
              </a:spcBef>
              <a:spcAft>
                <a:spcPts val="600"/>
              </a:spcAft>
              <a:buNone/>
            </a:pPr>
            <a:endParaRPr lang="en-US" sz="2400" dirty="0">
              <a:solidFill>
                <a:schemeClr val="tx1">
                  <a:lumMod val="65000"/>
                  <a:lumOff val="35000"/>
                </a:schemeClr>
              </a:solidFill>
              <a:latin typeface="Trebuchet MS" panose="020B0603020202020204" pitchFamily="34" charset="0"/>
            </a:endParaRPr>
          </a:p>
        </p:txBody>
      </p:sp>
      <p:sp>
        <p:nvSpPr>
          <p:cNvPr id="5" name="AutoShape 2"/>
          <p:cNvSpPr>
            <a:spLocks noChangeArrowheads="1"/>
          </p:cNvSpPr>
          <p:nvPr/>
        </p:nvSpPr>
        <p:spPr bwMode="auto">
          <a:xfrm>
            <a:off x="1" y="0"/>
            <a:ext cx="9144000" cy="1219200"/>
          </a:xfrm>
          <a:prstGeom prst="flowChartDocument">
            <a:avLst/>
          </a:prstGeom>
          <a:solidFill>
            <a:srgbClr val="92D05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6" name="TextBox 5"/>
          <p:cNvSpPr txBox="1"/>
          <p:nvPr/>
        </p:nvSpPr>
        <p:spPr>
          <a:xfrm>
            <a:off x="165464" y="76200"/>
            <a:ext cx="8826136" cy="1015663"/>
          </a:xfrm>
          <a:prstGeom prst="rect">
            <a:avLst/>
          </a:prstGeom>
          <a:noFill/>
        </p:spPr>
        <p:txBody>
          <a:bodyPr wrap="square" rtlCol="0">
            <a:spAutoFit/>
          </a:bodyPr>
          <a:lstStyle/>
          <a:p>
            <a:r>
              <a:rPr lang="en-US" sz="6000" b="1" dirty="0" smtClean="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NICH Is Working to . . .</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5943600"/>
            <a:ext cx="1730019" cy="828247"/>
          </a:xfrm>
          <a:prstGeom prst="rect">
            <a:avLst/>
          </a:prstGeom>
        </p:spPr>
      </p:pic>
      <p:sp>
        <p:nvSpPr>
          <p:cNvPr id="2" name="Rounded Rectangular Callout 1"/>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Create a unified voice</a:t>
            </a:r>
            <a:endParaRPr lang="en-US" sz="3600" b="1" dirty="0"/>
          </a:p>
        </p:txBody>
      </p:sp>
    </p:spTree>
    <p:extLst>
      <p:ext uri="{BB962C8B-B14F-4D97-AF65-F5344CB8AC3E}">
        <p14:creationId xmlns:p14="http://schemas.microsoft.com/office/powerpoint/2010/main" val="989220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3400" y="762000"/>
            <a:ext cx="4800601" cy="6212542"/>
          </a:xfrm>
          <a:prstGeom prst="rect">
            <a:avLst/>
          </a:prstGeom>
        </p:spPr>
      </p:pic>
      <p:sp>
        <p:nvSpPr>
          <p:cNvPr id="5" name="AutoShape 2"/>
          <p:cNvSpPr>
            <a:spLocks noChangeArrowheads="1"/>
          </p:cNvSpPr>
          <p:nvPr/>
        </p:nvSpPr>
        <p:spPr bwMode="auto">
          <a:xfrm>
            <a:off x="1" y="0"/>
            <a:ext cx="9144000" cy="1219200"/>
          </a:xfrm>
          <a:prstGeom prst="flowChartDocument">
            <a:avLst/>
          </a:prstGeom>
          <a:solidFill>
            <a:srgbClr val="92D05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6" name="TextBox 5"/>
          <p:cNvSpPr txBox="1"/>
          <p:nvPr/>
        </p:nvSpPr>
        <p:spPr>
          <a:xfrm>
            <a:off x="165464" y="76200"/>
            <a:ext cx="8826136" cy="1015663"/>
          </a:xfrm>
          <a:prstGeom prst="rect">
            <a:avLst/>
          </a:prstGeom>
          <a:noFill/>
        </p:spPr>
        <p:txBody>
          <a:bodyPr wrap="square" rtlCol="0">
            <a:spAutoFit/>
          </a:bodyPr>
          <a:lstStyle/>
          <a:p>
            <a:r>
              <a:rPr lang="en-US" sz="6000" b="1" dirty="0" smtClean="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NICH Is Working to . . .</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5943600"/>
            <a:ext cx="1730019" cy="828247"/>
          </a:xfrm>
          <a:prstGeom prst="rect">
            <a:avLst/>
          </a:prstGeom>
        </p:spPr>
      </p:pic>
      <p:sp>
        <p:nvSpPr>
          <p:cNvPr id="7" name="Rounded Rectangular Callout 6"/>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Promote the benefits of plants, garden and landscapes</a:t>
            </a:r>
            <a:endParaRPr lang="en-US" sz="3600" b="1" dirty="0"/>
          </a:p>
        </p:txBody>
      </p:sp>
    </p:spTree>
    <p:extLst>
      <p:ext uri="{BB962C8B-B14F-4D97-AF65-F5344CB8AC3E}">
        <p14:creationId xmlns:p14="http://schemas.microsoft.com/office/powerpoint/2010/main" val="2252030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42443" y="1027453"/>
            <a:ext cx="4301558" cy="5830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AutoShape 2"/>
          <p:cNvSpPr>
            <a:spLocks noChangeArrowheads="1"/>
          </p:cNvSpPr>
          <p:nvPr/>
        </p:nvSpPr>
        <p:spPr bwMode="auto">
          <a:xfrm>
            <a:off x="1" y="0"/>
            <a:ext cx="9144000" cy="1219200"/>
          </a:xfrm>
          <a:prstGeom prst="flowChartDocument">
            <a:avLst/>
          </a:prstGeom>
          <a:solidFill>
            <a:srgbClr val="92D05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6" name="TextBox 5"/>
          <p:cNvSpPr txBox="1"/>
          <p:nvPr/>
        </p:nvSpPr>
        <p:spPr>
          <a:xfrm>
            <a:off x="165464" y="0"/>
            <a:ext cx="8978537" cy="1015663"/>
          </a:xfrm>
          <a:prstGeom prst="rect">
            <a:avLst/>
          </a:prstGeom>
          <a:noFill/>
        </p:spPr>
        <p:txBody>
          <a:bodyPr wrap="square" rtlCol="0">
            <a:spAutoFit/>
          </a:bodyPr>
          <a:lstStyle/>
          <a:p>
            <a:r>
              <a:rPr lang="en-US" sz="60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NICH Is Working to </a:t>
            </a:r>
            <a:r>
              <a:rPr lang="en-US" sz="6000" b="1" dirty="0" smtClean="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 . . </a:t>
            </a:r>
            <a:endParaRPr lang="en-US" sz="6000" b="1" dirty="0" smtClean="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5943600"/>
            <a:ext cx="1730019" cy="828247"/>
          </a:xfrm>
          <a:prstGeom prst="rect">
            <a:avLst/>
          </a:prstGeom>
        </p:spPr>
      </p:pic>
      <p:sp>
        <p:nvSpPr>
          <p:cNvPr id="9" name="Rounded Rectangular Callout 8"/>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Increase the value of our $196 billion industry that </a:t>
            </a:r>
            <a:r>
              <a:rPr lang="en-US" sz="3600" b="1" dirty="0" smtClean="0"/>
              <a:t>creates</a:t>
            </a:r>
          </a:p>
          <a:p>
            <a:pPr algn="ctr"/>
            <a:r>
              <a:rPr lang="en-US" sz="3600" b="1" dirty="0" smtClean="0"/>
              <a:t> </a:t>
            </a:r>
            <a:r>
              <a:rPr lang="en-US" sz="3600" b="1" dirty="0"/>
              <a:t>2 million jobs</a:t>
            </a:r>
          </a:p>
        </p:txBody>
      </p:sp>
    </p:spTree>
    <p:extLst>
      <p:ext uri="{BB962C8B-B14F-4D97-AF65-F5344CB8AC3E}">
        <p14:creationId xmlns:p14="http://schemas.microsoft.com/office/powerpoint/2010/main" val="3465280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14288" y="0"/>
            <a:ext cx="9158288" cy="6958013"/>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sp>
        <p:nvSpPr>
          <p:cNvPr id="4" name="Oval 3"/>
          <p:cNvSpPr/>
          <p:nvPr/>
        </p:nvSpPr>
        <p:spPr>
          <a:xfrm>
            <a:off x="-838200" y="3389312"/>
            <a:ext cx="4114800" cy="4078287"/>
          </a:xfrm>
          <a:prstGeom prst="ellipse">
            <a:avLst/>
          </a:prstGeom>
          <a:solidFill>
            <a:srgbClr val="669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8600" dirty="0" smtClean="0">
                <a:latin typeface="Trebuchet MS" panose="020B0603020202020204" pitchFamily="34" charset="0"/>
                <a:ea typeface="Tahoma" panose="020B0604030504040204" pitchFamily="34" charset="0"/>
                <a:cs typeface="Tahoma" panose="020B0604030504040204" pitchFamily="34" charset="0"/>
              </a:rPr>
              <a:t>3</a:t>
            </a:r>
            <a:endParaRPr lang="en-US" sz="8600" dirty="0">
              <a:latin typeface="Trebuchet MS" panose="020B0603020202020204" pitchFamily="34" charset="0"/>
              <a:ea typeface="Tahoma" panose="020B0604030504040204" pitchFamily="34" charset="0"/>
              <a:cs typeface="Tahoma" panose="020B0604030504040204" pitchFamily="34" charset="0"/>
            </a:endParaRPr>
          </a:p>
        </p:txBody>
      </p:sp>
      <p:sp>
        <p:nvSpPr>
          <p:cNvPr id="7172" name="TextBox 2"/>
          <p:cNvSpPr txBox="1">
            <a:spLocks noChangeArrowheads="1"/>
          </p:cNvSpPr>
          <p:nvPr/>
        </p:nvSpPr>
        <p:spPr bwMode="auto">
          <a:xfrm>
            <a:off x="-14288" y="1752600"/>
            <a:ext cx="9158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6000" b="1" dirty="0" smtClean="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What Will We Do?</a:t>
            </a:r>
            <a:endParaRPr lang="en-US" altLang="en-US" sz="60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4942" y="4301966"/>
            <a:ext cx="4065658" cy="1946434"/>
          </a:xfrm>
          <a:prstGeom prst="rect">
            <a:avLst/>
          </a:prstGeom>
        </p:spPr>
      </p:pic>
    </p:spTree>
    <p:extLst>
      <p:ext uri="{BB962C8B-B14F-4D97-AF65-F5344CB8AC3E}">
        <p14:creationId xmlns:p14="http://schemas.microsoft.com/office/powerpoint/2010/main" val="2763271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1" y="0"/>
            <a:ext cx="9144000" cy="1219200"/>
          </a:xfrm>
          <a:prstGeom prst="flowChartDocument">
            <a:avLst/>
          </a:prstGeom>
          <a:solidFill>
            <a:srgbClr val="99CC0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7" name="Rectangle 6"/>
          <p:cNvSpPr/>
          <p:nvPr/>
        </p:nvSpPr>
        <p:spPr>
          <a:xfrm>
            <a:off x="202424" y="224879"/>
            <a:ext cx="8916836" cy="769441"/>
          </a:xfrm>
          <a:prstGeom prst="rect">
            <a:avLst/>
          </a:prstGeom>
          <a:noFill/>
        </p:spPr>
        <p:txBody>
          <a:bodyPr wrap="square" rtlCol="0">
            <a:spAutoFit/>
          </a:bodyPr>
          <a:lstStyle/>
          <a:p>
            <a:r>
              <a:rPr lang="en-US" altLang="en-US" sz="4400" b="1" dirty="0" smtClean="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NICH will . . .</a:t>
            </a:r>
            <a:endParaRPr lang="en-US" altLang="en-US" sz="44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5943600"/>
            <a:ext cx="1730019" cy="828247"/>
          </a:xfrm>
          <a:prstGeom prst="rect">
            <a:avLst/>
          </a:prstGeom>
        </p:spPr>
      </p:pic>
      <p:sp>
        <p:nvSpPr>
          <p:cNvPr id="9" name="Rounded Rectangular Callout 8"/>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1.Listen to the industry</a:t>
            </a:r>
            <a:endParaRPr lang="en-US" sz="3600"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86250" y="1219200"/>
            <a:ext cx="4857751" cy="5552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583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0842" y="133263"/>
            <a:ext cx="4483159" cy="6724738"/>
          </a:xfrm>
          <a:prstGeom prst="rect">
            <a:avLst/>
          </a:prstGeom>
        </p:spPr>
      </p:pic>
      <p:sp>
        <p:nvSpPr>
          <p:cNvPr id="6" name="AutoShape 2"/>
          <p:cNvSpPr>
            <a:spLocks noChangeArrowheads="1"/>
          </p:cNvSpPr>
          <p:nvPr/>
        </p:nvSpPr>
        <p:spPr bwMode="auto">
          <a:xfrm>
            <a:off x="1" y="0"/>
            <a:ext cx="9144000" cy="1219200"/>
          </a:xfrm>
          <a:prstGeom prst="flowChartDocument">
            <a:avLst/>
          </a:prstGeom>
          <a:solidFill>
            <a:srgbClr val="99CC0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7" name="Rectangle 6"/>
          <p:cNvSpPr/>
          <p:nvPr/>
        </p:nvSpPr>
        <p:spPr>
          <a:xfrm>
            <a:off x="202424" y="224879"/>
            <a:ext cx="8916836" cy="769441"/>
          </a:xfrm>
          <a:prstGeom prst="rect">
            <a:avLst/>
          </a:prstGeom>
          <a:noFill/>
        </p:spPr>
        <p:txBody>
          <a:bodyPr wrap="square" rtlCol="0">
            <a:spAutoFit/>
          </a:bodyPr>
          <a:lstStyle/>
          <a:p>
            <a:r>
              <a:rPr lang="en-US" altLang="en-US" sz="44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NICH will . . .</a:t>
            </a:r>
            <a:endParaRPr lang="en-US" altLang="en-US" sz="44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200" y="5943600"/>
            <a:ext cx="1730019" cy="828247"/>
          </a:xfrm>
          <a:prstGeom prst="rect">
            <a:avLst/>
          </a:prstGeom>
        </p:spPr>
      </p:pic>
      <p:sp>
        <p:nvSpPr>
          <p:cNvPr id="9" name="Rounded Rectangular Callout 8"/>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2. Define research </a:t>
            </a:r>
            <a:r>
              <a:rPr lang="en-US" sz="3600" b="1" dirty="0"/>
              <a:t>p</a:t>
            </a:r>
            <a:r>
              <a:rPr lang="en-US" sz="3600" b="1" dirty="0" smtClean="0"/>
              <a:t>riorities</a:t>
            </a:r>
            <a:endParaRPr lang="en-US" sz="3600" b="1" dirty="0"/>
          </a:p>
        </p:txBody>
      </p:sp>
    </p:spTree>
    <p:extLst>
      <p:ext uri="{BB962C8B-B14F-4D97-AF65-F5344CB8AC3E}">
        <p14:creationId xmlns:p14="http://schemas.microsoft.com/office/powerpoint/2010/main" val="3272002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ChangeArrowheads="1"/>
          </p:cNvSpPr>
          <p:nvPr/>
        </p:nvSpPr>
        <p:spPr bwMode="auto">
          <a:xfrm>
            <a:off x="1" y="0"/>
            <a:ext cx="9144000" cy="1219200"/>
          </a:xfrm>
          <a:prstGeom prst="flowChartDocument">
            <a:avLst/>
          </a:prstGeom>
          <a:solidFill>
            <a:srgbClr val="99CC0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7" name="Rectangle 6"/>
          <p:cNvSpPr/>
          <p:nvPr/>
        </p:nvSpPr>
        <p:spPr>
          <a:xfrm>
            <a:off x="202424" y="224879"/>
            <a:ext cx="8916836" cy="769441"/>
          </a:xfrm>
          <a:prstGeom prst="rect">
            <a:avLst/>
          </a:prstGeom>
          <a:noFill/>
        </p:spPr>
        <p:txBody>
          <a:bodyPr wrap="square" rtlCol="0">
            <a:spAutoFit/>
          </a:bodyPr>
          <a:lstStyle/>
          <a:p>
            <a:r>
              <a:rPr lang="en-US" altLang="en-US" sz="44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NICH will . . .</a:t>
            </a:r>
            <a:endParaRPr lang="en-US" altLang="en-US" sz="44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5943600"/>
            <a:ext cx="1730019" cy="828247"/>
          </a:xfrm>
          <a:prstGeom prst="rect">
            <a:avLst/>
          </a:prstGeom>
        </p:spPr>
      </p:pic>
      <p:sp>
        <p:nvSpPr>
          <p:cNvPr id="9" name="Rounded Rectangular Callout 8"/>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3.</a:t>
            </a:r>
            <a:r>
              <a:rPr lang="en-US" sz="3600" b="1" dirty="0">
                <a:solidFill>
                  <a:srgbClr val="0070C0"/>
                </a:solidFill>
              </a:rPr>
              <a:t> </a:t>
            </a:r>
            <a:r>
              <a:rPr lang="en-US" sz="3600" b="1" dirty="0" smtClean="0">
                <a:solidFill>
                  <a:schemeClr val="bg1"/>
                </a:solidFill>
              </a:rPr>
              <a:t>Create</a:t>
            </a:r>
          </a:p>
          <a:p>
            <a:pPr algn="ctr"/>
            <a:r>
              <a:rPr lang="en-US" sz="3600" b="1" dirty="0" smtClean="0">
                <a:solidFill>
                  <a:schemeClr val="bg1"/>
                </a:solidFill>
              </a:rPr>
              <a:t>a plan </a:t>
            </a:r>
            <a:endParaRPr lang="en-US" sz="3600" b="1" dirty="0">
              <a:solidFill>
                <a:schemeClr val="bg1"/>
              </a:solidFill>
            </a:endParaRPr>
          </a:p>
        </p:txBody>
      </p:sp>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1505206"/>
            <a:ext cx="4572000" cy="5108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21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gardener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965291"/>
            <a:ext cx="9144002" cy="5892709"/>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p:cNvSpPr>
            <a:spLocks noChangeArrowheads="1"/>
          </p:cNvSpPr>
          <p:nvPr/>
        </p:nvSpPr>
        <p:spPr bwMode="auto">
          <a:xfrm>
            <a:off x="1" y="0"/>
            <a:ext cx="9144000" cy="1219200"/>
          </a:xfrm>
          <a:prstGeom prst="flowChartDocument">
            <a:avLst/>
          </a:prstGeom>
          <a:solidFill>
            <a:srgbClr val="99CC0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7" name="Rectangle 6"/>
          <p:cNvSpPr/>
          <p:nvPr/>
        </p:nvSpPr>
        <p:spPr>
          <a:xfrm>
            <a:off x="202424" y="224879"/>
            <a:ext cx="8916836" cy="769441"/>
          </a:xfrm>
          <a:prstGeom prst="rect">
            <a:avLst/>
          </a:prstGeom>
          <a:noFill/>
        </p:spPr>
        <p:txBody>
          <a:bodyPr wrap="square" rtlCol="0">
            <a:spAutoFit/>
          </a:bodyPr>
          <a:lstStyle/>
          <a:p>
            <a:r>
              <a:rPr lang="en-US" altLang="en-US" sz="44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NICH will . . .</a:t>
            </a:r>
            <a:endParaRPr lang="en-US" altLang="en-US" sz="44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200" y="5943600"/>
            <a:ext cx="1730019" cy="828247"/>
          </a:xfrm>
          <a:prstGeom prst="rect">
            <a:avLst/>
          </a:prstGeom>
        </p:spPr>
      </p:pic>
      <p:sp>
        <p:nvSpPr>
          <p:cNvPr id="9" name="Rounded Rectangular Callout 8"/>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4. Build our strength in </a:t>
            </a:r>
            <a:r>
              <a:rPr lang="en-US" sz="3600" b="1" dirty="0" smtClean="0"/>
              <a:t>numbers</a:t>
            </a:r>
            <a:endParaRPr lang="en-US" sz="3600" b="1" dirty="0"/>
          </a:p>
        </p:txBody>
      </p:sp>
    </p:spTree>
    <p:extLst>
      <p:ext uri="{BB962C8B-B14F-4D97-AF65-F5344CB8AC3E}">
        <p14:creationId xmlns:p14="http://schemas.microsoft.com/office/powerpoint/2010/main" val="3482304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Related i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07280" y="994320"/>
            <a:ext cx="4236721" cy="586368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p:cNvSpPr>
            <a:spLocks noChangeArrowheads="1"/>
          </p:cNvSpPr>
          <p:nvPr/>
        </p:nvSpPr>
        <p:spPr bwMode="auto">
          <a:xfrm>
            <a:off x="1" y="0"/>
            <a:ext cx="9144000" cy="1219200"/>
          </a:xfrm>
          <a:prstGeom prst="flowChartDocument">
            <a:avLst/>
          </a:prstGeom>
          <a:solidFill>
            <a:srgbClr val="99CC0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7" name="Rectangle 6"/>
          <p:cNvSpPr/>
          <p:nvPr/>
        </p:nvSpPr>
        <p:spPr>
          <a:xfrm>
            <a:off x="202424" y="224879"/>
            <a:ext cx="8916836" cy="769441"/>
          </a:xfrm>
          <a:prstGeom prst="rect">
            <a:avLst/>
          </a:prstGeom>
          <a:noFill/>
        </p:spPr>
        <p:txBody>
          <a:bodyPr wrap="square" rtlCol="0">
            <a:spAutoFit/>
          </a:bodyPr>
          <a:lstStyle/>
          <a:p>
            <a:r>
              <a:rPr lang="en-US" altLang="en-US" sz="44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NICH will . . .</a:t>
            </a:r>
            <a:endParaRPr lang="en-US" altLang="en-US" sz="44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200" y="5943600"/>
            <a:ext cx="1730019" cy="828247"/>
          </a:xfrm>
          <a:prstGeom prst="rect">
            <a:avLst/>
          </a:prstGeom>
        </p:spPr>
      </p:pic>
      <p:sp>
        <p:nvSpPr>
          <p:cNvPr id="9" name="Rounded Rectangular Callout 8"/>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5. Seek federal and state funding</a:t>
            </a:r>
            <a:endParaRPr lang="en-US"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Image result for people in garden"/>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105399" y="940021"/>
            <a:ext cx="4038601" cy="591797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65463" y="1267501"/>
            <a:ext cx="5092337" cy="4650809"/>
          </a:xfrm>
        </p:spPr>
        <p:txBody>
          <a:bodyPr>
            <a:noAutofit/>
          </a:bodyPr>
          <a:lstStyle/>
          <a:p>
            <a:pPr marL="742950" indent="-742950">
              <a:spcBef>
                <a:spcPts val="600"/>
              </a:spcBef>
              <a:spcAft>
                <a:spcPts val="600"/>
              </a:spcAft>
              <a:buFont typeface="+mj-lt"/>
              <a:buAutoNum type="arabicPeriod"/>
            </a:pPr>
            <a:r>
              <a:rPr lang="en-US" sz="3600" b="1" dirty="0">
                <a:solidFill>
                  <a:srgbClr val="0070C0"/>
                </a:solidFill>
              </a:rPr>
              <a:t>How Did </a:t>
            </a:r>
            <a:r>
              <a:rPr lang="en-US" sz="3600" b="1" dirty="0" smtClean="0">
                <a:solidFill>
                  <a:srgbClr val="0070C0"/>
                </a:solidFill>
              </a:rPr>
              <a:t>NICH </a:t>
            </a:r>
            <a:r>
              <a:rPr lang="en-US" sz="3600" b="1" dirty="0">
                <a:solidFill>
                  <a:srgbClr val="0070C0"/>
                </a:solidFill>
              </a:rPr>
              <a:t>Begin?</a:t>
            </a:r>
          </a:p>
          <a:p>
            <a:pPr marL="742950" indent="-742950">
              <a:spcBef>
                <a:spcPts val="600"/>
              </a:spcBef>
              <a:spcAft>
                <a:spcPts val="600"/>
              </a:spcAft>
              <a:buFont typeface="+mj-lt"/>
              <a:buAutoNum type="arabicPeriod"/>
            </a:pPr>
            <a:r>
              <a:rPr lang="en-US" sz="3600" b="1" dirty="0" smtClean="0">
                <a:solidFill>
                  <a:srgbClr val="0070C0"/>
                </a:solidFill>
              </a:rPr>
              <a:t>Who </a:t>
            </a:r>
            <a:r>
              <a:rPr lang="en-US" sz="3600" b="1" dirty="0">
                <a:solidFill>
                  <a:srgbClr val="0070C0"/>
                </a:solidFill>
              </a:rPr>
              <a:t>Is NICH? </a:t>
            </a:r>
          </a:p>
          <a:p>
            <a:pPr marL="742950" indent="-742950">
              <a:spcBef>
                <a:spcPts val="600"/>
              </a:spcBef>
              <a:spcAft>
                <a:spcPts val="600"/>
              </a:spcAft>
              <a:buFont typeface="+mj-lt"/>
              <a:buAutoNum type="arabicPeriod"/>
            </a:pPr>
            <a:r>
              <a:rPr lang="en-US" sz="3600" b="1" dirty="0" smtClean="0">
                <a:solidFill>
                  <a:srgbClr val="0070C0"/>
                </a:solidFill>
              </a:rPr>
              <a:t>What </a:t>
            </a:r>
            <a:r>
              <a:rPr lang="en-US" sz="3600" b="1" dirty="0">
                <a:solidFill>
                  <a:srgbClr val="0070C0"/>
                </a:solidFill>
              </a:rPr>
              <a:t>Will We </a:t>
            </a:r>
            <a:r>
              <a:rPr lang="en-US" sz="3600" b="1" dirty="0" smtClean="0">
                <a:solidFill>
                  <a:srgbClr val="0070C0"/>
                </a:solidFill>
              </a:rPr>
              <a:t>Do?</a:t>
            </a:r>
          </a:p>
          <a:p>
            <a:pPr marL="742950" indent="-742950">
              <a:spcBef>
                <a:spcPts val="600"/>
              </a:spcBef>
              <a:spcAft>
                <a:spcPts val="600"/>
              </a:spcAft>
              <a:buFont typeface="+mj-lt"/>
              <a:buAutoNum type="arabicPeriod"/>
            </a:pPr>
            <a:r>
              <a:rPr lang="en-US" sz="3600" b="1" dirty="0" smtClean="0">
                <a:solidFill>
                  <a:srgbClr val="0070C0"/>
                </a:solidFill>
              </a:rPr>
              <a:t>Why Increase Value of Horticulture?</a:t>
            </a:r>
            <a:endParaRPr lang="en-US" sz="3600" b="1" dirty="0">
              <a:solidFill>
                <a:srgbClr val="0070C0"/>
              </a:solidFill>
            </a:endParaRPr>
          </a:p>
          <a:p>
            <a:pPr marL="742950" indent="-742950">
              <a:spcBef>
                <a:spcPts val="600"/>
              </a:spcBef>
              <a:spcAft>
                <a:spcPts val="600"/>
              </a:spcAft>
              <a:buFont typeface="+mj-lt"/>
              <a:buAutoNum type="arabicPeriod"/>
            </a:pPr>
            <a:r>
              <a:rPr lang="en-US" sz="3600" b="1" dirty="0">
                <a:solidFill>
                  <a:srgbClr val="0070C0"/>
                </a:solidFill>
              </a:rPr>
              <a:t>How Can You Help?</a:t>
            </a:r>
          </a:p>
          <a:p>
            <a:pPr marL="0" indent="0">
              <a:spcBef>
                <a:spcPts val="600"/>
              </a:spcBef>
              <a:spcAft>
                <a:spcPts val="600"/>
              </a:spcAft>
              <a:buNone/>
            </a:pPr>
            <a:endParaRPr lang="en-US" sz="3600" dirty="0" smtClean="0"/>
          </a:p>
          <a:p>
            <a:pPr marL="0" indent="0">
              <a:spcBef>
                <a:spcPts val="600"/>
              </a:spcBef>
              <a:spcAft>
                <a:spcPts val="600"/>
              </a:spcAft>
              <a:buNone/>
            </a:pPr>
            <a:endParaRPr lang="en-US" sz="3600" dirty="0" smtClean="0">
              <a:solidFill>
                <a:schemeClr val="tx1">
                  <a:lumMod val="65000"/>
                  <a:lumOff val="35000"/>
                </a:schemeClr>
              </a:solidFill>
              <a:latin typeface="Trebuchet MS" panose="020B0603020202020204" pitchFamily="34" charset="0"/>
              <a:ea typeface="Tahoma" panose="020B0604030504040204" pitchFamily="34" charset="0"/>
              <a:cs typeface="Tahoma" panose="020B0604030504040204" pitchFamily="34" charset="0"/>
            </a:endParaRPr>
          </a:p>
          <a:p>
            <a:pPr marL="0" indent="0">
              <a:spcBef>
                <a:spcPts val="600"/>
              </a:spcBef>
              <a:spcAft>
                <a:spcPts val="600"/>
              </a:spcAft>
              <a:buNone/>
            </a:pPr>
            <a:endParaRPr lang="en-US" sz="3600" dirty="0">
              <a:solidFill>
                <a:schemeClr val="tx1">
                  <a:lumMod val="65000"/>
                  <a:lumOff val="35000"/>
                </a:schemeClr>
              </a:solidFill>
              <a:latin typeface="Trebuchet MS" panose="020B0603020202020204" pitchFamily="34" charset="0"/>
            </a:endParaRPr>
          </a:p>
        </p:txBody>
      </p:sp>
      <p:sp>
        <p:nvSpPr>
          <p:cNvPr id="5" name="AutoShape 2"/>
          <p:cNvSpPr>
            <a:spLocks noChangeArrowheads="1"/>
          </p:cNvSpPr>
          <p:nvPr/>
        </p:nvSpPr>
        <p:spPr bwMode="auto">
          <a:xfrm>
            <a:off x="1" y="0"/>
            <a:ext cx="9144000" cy="1219200"/>
          </a:xfrm>
          <a:prstGeom prst="flowChartDocument">
            <a:avLst/>
          </a:prstGeom>
          <a:solidFill>
            <a:srgbClr val="92D05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6" name="TextBox 5"/>
          <p:cNvSpPr txBox="1"/>
          <p:nvPr/>
        </p:nvSpPr>
        <p:spPr>
          <a:xfrm>
            <a:off x="165464" y="251838"/>
            <a:ext cx="7997371" cy="1015663"/>
          </a:xfrm>
          <a:prstGeom prst="rect">
            <a:avLst/>
          </a:prstGeom>
          <a:noFill/>
        </p:spPr>
        <p:txBody>
          <a:bodyPr wrap="square" rtlCol="0">
            <a:spAutoFit/>
          </a:bodyPr>
          <a:lstStyle/>
          <a:p>
            <a:r>
              <a:rPr lang="en-US" sz="6000" b="1" dirty="0" smtClean="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What Is NICH?</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5943600"/>
            <a:ext cx="1730019" cy="828247"/>
          </a:xfrm>
          <a:prstGeom prst="rect">
            <a:avLst/>
          </a:prstGeom>
        </p:spPr>
      </p:pic>
    </p:spTree>
    <p:extLst>
      <p:ext uri="{BB962C8B-B14F-4D97-AF65-F5344CB8AC3E}">
        <p14:creationId xmlns:p14="http://schemas.microsoft.com/office/powerpoint/2010/main" val="3550472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4288" y="0"/>
            <a:ext cx="9158288" cy="6958013"/>
          </a:xfrm>
          <a:prstGeom prst="rect">
            <a:avLst/>
          </a:prstGeom>
          <a:solidFill>
            <a:srgbClr val="99CC00"/>
          </a:solidFill>
          <a:ln>
            <a:no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sp>
        <p:nvSpPr>
          <p:cNvPr id="4" name="Oval 3"/>
          <p:cNvSpPr/>
          <p:nvPr/>
        </p:nvSpPr>
        <p:spPr>
          <a:xfrm>
            <a:off x="-838200" y="3389312"/>
            <a:ext cx="4114800" cy="4078287"/>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8600" dirty="0">
                <a:latin typeface="Trebuchet MS" panose="020B0603020202020204" pitchFamily="34" charset="0"/>
                <a:ea typeface="Tahoma" panose="020B0604030504040204" pitchFamily="34" charset="0"/>
                <a:cs typeface="Tahoma" panose="020B0604030504040204" pitchFamily="34" charset="0"/>
              </a:rPr>
              <a:t>4</a:t>
            </a:r>
            <a:endParaRPr lang="en-US" sz="8600" dirty="0">
              <a:latin typeface="Trebuchet MS" panose="020B0603020202020204" pitchFamily="34" charset="0"/>
              <a:ea typeface="Tahoma" panose="020B0604030504040204" pitchFamily="34" charset="0"/>
              <a:cs typeface="Tahoma" panose="020B0604030504040204" pitchFamily="34" charset="0"/>
            </a:endParaRPr>
          </a:p>
        </p:txBody>
      </p:sp>
      <p:sp>
        <p:nvSpPr>
          <p:cNvPr id="4100" name="TextBox 2"/>
          <p:cNvSpPr txBox="1">
            <a:spLocks noChangeArrowheads="1"/>
          </p:cNvSpPr>
          <p:nvPr/>
        </p:nvSpPr>
        <p:spPr bwMode="auto">
          <a:xfrm>
            <a:off x="49142" y="685800"/>
            <a:ext cx="8991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None/>
            </a:pPr>
            <a:r>
              <a:rPr lang="en-US" altLang="en-US" sz="7200" b="1" dirty="0" smtClean="0">
                <a:solidFill>
                  <a:schemeClr val="bg1"/>
                </a:solidFill>
                <a:latin typeface="Trebuchet MS" panose="020B0603020202020204" pitchFamily="34" charset="0"/>
                <a:ea typeface="Tahoma" panose="020B0604030504040204" pitchFamily="34" charset="0"/>
                <a:cs typeface="Tahoma" panose="020B0604030504040204" pitchFamily="34" charset="0"/>
              </a:rPr>
              <a:t>Why Increase Value of Horticulture? </a:t>
            </a:r>
            <a:endParaRPr lang="en-US" altLang="en-US" sz="7200" b="1" dirty="0">
              <a:solidFill>
                <a:schemeClr val="bg1"/>
              </a:solidFill>
              <a:latin typeface="Trebuchet MS" panose="020B060302020202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4942" y="4301966"/>
            <a:ext cx="4065658" cy="1946434"/>
          </a:xfrm>
          <a:prstGeom prst="rect">
            <a:avLst/>
          </a:prstGeom>
        </p:spPr>
      </p:pic>
    </p:spTree>
    <p:extLst>
      <p:ext uri="{BB962C8B-B14F-4D97-AF65-F5344CB8AC3E}">
        <p14:creationId xmlns:p14="http://schemas.microsoft.com/office/powerpoint/2010/main" val="4236114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57955" y="838201"/>
            <a:ext cx="4189754"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2"/>
          <p:cNvSpPr>
            <a:spLocks noChangeArrowheads="1"/>
          </p:cNvSpPr>
          <p:nvPr/>
        </p:nvSpPr>
        <p:spPr bwMode="auto">
          <a:xfrm>
            <a:off x="1" y="0"/>
            <a:ext cx="9144000" cy="1219200"/>
          </a:xfrm>
          <a:prstGeom prst="flowChartDocument">
            <a:avLst/>
          </a:prstGeom>
          <a:solidFill>
            <a:srgbClr val="99CC0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7" name="Rectangle 6"/>
          <p:cNvSpPr/>
          <p:nvPr/>
        </p:nvSpPr>
        <p:spPr>
          <a:xfrm>
            <a:off x="202424" y="224879"/>
            <a:ext cx="8916836" cy="769441"/>
          </a:xfrm>
          <a:prstGeom prst="rect">
            <a:avLst/>
          </a:prstGeom>
          <a:noFill/>
        </p:spPr>
        <p:txBody>
          <a:bodyPr wrap="square" rtlCol="0">
            <a:spAutoFit/>
          </a:bodyPr>
          <a:lstStyle/>
          <a:p>
            <a:r>
              <a:rPr lang="en-US" altLang="en-US" sz="44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Increase Value of Horticulture</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200" y="5943600"/>
            <a:ext cx="1730019" cy="828247"/>
          </a:xfrm>
          <a:prstGeom prst="rect">
            <a:avLst/>
          </a:prstGeom>
        </p:spPr>
      </p:pic>
      <p:sp>
        <p:nvSpPr>
          <p:cNvPr id="9" name="Rounded Rectangular Callout 8"/>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More consumers create more demand, more sales, more engagement, more funding, more relevancy and </a:t>
            </a:r>
            <a:r>
              <a:rPr lang="en-US" sz="2800" b="1" dirty="0" smtClean="0"/>
              <a:t>longevity</a:t>
            </a:r>
            <a:endParaRPr lang="en-US" sz="2800" b="1" dirty="0"/>
          </a:p>
        </p:txBody>
      </p:sp>
    </p:spTree>
    <p:extLst>
      <p:ext uri="{BB962C8B-B14F-4D97-AF65-F5344CB8AC3E}">
        <p14:creationId xmlns:p14="http://schemas.microsoft.com/office/powerpoint/2010/main" val="686079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stormwater managemen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53000" y="994320"/>
            <a:ext cx="4191001" cy="59046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p:cNvSpPr>
            <a:spLocks noChangeArrowheads="1"/>
          </p:cNvSpPr>
          <p:nvPr/>
        </p:nvSpPr>
        <p:spPr bwMode="auto">
          <a:xfrm>
            <a:off x="1" y="0"/>
            <a:ext cx="9144000" cy="1219200"/>
          </a:xfrm>
          <a:prstGeom prst="flowChartDocument">
            <a:avLst/>
          </a:prstGeom>
          <a:solidFill>
            <a:srgbClr val="99CC0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7" name="Rectangle 6"/>
          <p:cNvSpPr/>
          <p:nvPr/>
        </p:nvSpPr>
        <p:spPr>
          <a:xfrm>
            <a:off x="202424" y="224879"/>
            <a:ext cx="8916836" cy="769441"/>
          </a:xfrm>
          <a:prstGeom prst="rect">
            <a:avLst/>
          </a:prstGeom>
          <a:noFill/>
        </p:spPr>
        <p:txBody>
          <a:bodyPr wrap="square" rtlCol="0">
            <a:spAutoFit/>
          </a:bodyPr>
          <a:lstStyle/>
          <a:p>
            <a:r>
              <a:rPr lang="en-US" altLang="en-US" sz="44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Increase Value of Horticulture</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200" y="5943600"/>
            <a:ext cx="1730019" cy="828247"/>
          </a:xfrm>
          <a:prstGeom prst="rect">
            <a:avLst/>
          </a:prstGeom>
        </p:spPr>
      </p:pic>
      <p:sp>
        <p:nvSpPr>
          <p:cNvPr id="9" name="Rounded Rectangular Callout 8"/>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Greater collaboration leads to more efficiency, power and impact with decision </a:t>
            </a:r>
            <a:r>
              <a:rPr lang="en-US" sz="2800" b="1" dirty="0" smtClean="0"/>
              <a:t>makers</a:t>
            </a:r>
            <a:endParaRPr lang="en-US" sz="2800" b="1" dirty="0"/>
          </a:p>
        </p:txBody>
      </p:sp>
    </p:spTree>
    <p:extLst>
      <p:ext uri="{BB962C8B-B14F-4D97-AF65-F5344CB8AC3E}">
        <p14:creationId xmlns:p14="http://schemas.microsoft.com/office/powerpoint/2010/main" val="1670900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
          <a:stretch/>
        </p:blipFill>
        <p:spPr bwMode="auto">
          <a:xfrm>
            <a:off x="4648200" y="961663"/>
            <a:ext cx="4533969" cy="589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2"/>
          <p:cNvSpPr>
            <a:spLocks noChangeArrowheads="1"/>
          </p:cNvSpPr>
          <p:nvPr/>
        </p:nvSpPr>
        <p:spPr bwMode="auto">
          <a:xfrm>
            <a:off x="1" y="0"/>
            <a:ext cx="9144000" cy="1219200"/>
          </a:xfrm>
          <a:prstGeom prst="flowChartDocument">
            <a:avLst/>
          </a:prstGeom>
          <a:solidFill>
            <a:srgbClr val="99CC0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7" name="Rectangle 6"/>
          <p:cNvSpPr/>
          <p:nvPr/>
        </p:nvSpPr>
        <p:spPr>
          <a:xfrm>
            <a:off x="202424" y="224879"/>
            <a:ext cx="8916836" cy="769441"/>
          </a:xfrm>
          <a:prstGeom prst="rect">
            <a:avLst/>
          </a:prstGeom>
          <a:noFill/>
        </p:spPr>
        <p:txBody>
          <a:bodyPr wrap="square" rtlCol="0">
            <a:spAutoFit/>
          </a:bodyPr>
          <a:lstStyle/>
          <a:p>
            <a:r>
              <a:rPr lang="en-US" altLang="en-US" sz="44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Increase Value of Horticulture</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200" y="5943600"/>
            <a:ext cx="1730019" cy="828247"/>
          </a:xfrm>
          <a:prstGeom prst="rect">
            <a:avLst/>
          </a:prstGeom>
        </p:spPr>
      </p:pic>
      <p:sp>
        <p:nvSpPr>
          <p:cNvPr id="9" name="Rounded Rectangular Callout 8"/>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Comprehensive research shows the social, health, economic and environmental benefits of consumer </a:t>
            </a:r>
            <a:r>
              <a:rPr lang="en-US" sz="2800" b="1" dirty="0" smtClean="0"/>
              <a:t>horticulture</a:t>
            </a:r>
            <a:endParaRPr lang="en-US" sz="2800" b="1" dirty="0"/>
          </a:p>
        </p:txBody>
      </p:sp>
    </p:spTree>
    <p:extLst>
      <p:ext uri="{BB962C8B-B14F-4D97-AF65-F5344CB8AC3E}">
        <p14:creationId xmlns:p14="http://schemas.microsoft.com/office/powerpoint/2010/main" val="3817023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result for pollinato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09161" y="974725"/>
            <a:ext cx="4465320" cy="588327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p:cNvSpPr>
            <a:spLocks noChangeArrowheads="1"/>
          </p:cNvSpPr>
          <p:nvPr/>
        </p:nvSpPr>
        <p:spPr bwMode="auto">
          <a:xfrm>
            <a:off x="1" y="0"/>
            <a:ext cx="9144000" cy="1219200"/>
          </a:xfrm>
          <a:prstGeom prst="flowChartDocument">
            <a:avLst/>
          </a:prstGeom>
          <a:solidFill>
            <a:srgbClr val="99CC0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7" name="Rectangle 6"/>
          <p:cNvSpPr/>
          <p:nvPr/>
        </p:nvSpPr>
        <p:spPr>
          <a:xfrm>
            <a:off x="202424" y="224879"/>
            <a:ext cx="8916836" cy="769441"/>
          </a:xfrm>
          <a:prstGeom prst="rect">
            <a:avLst/>
          </a:prstGeom>
          <a:noFill/>
        </p:spPr>
        <p:txBody>
          <a:bodyPr wrap="square" rtlCol="0">
            <a:spAutoFit/>
          </a:bodyPr>
          <a:lstStyle/>
          <a:p>
            <a:r>
              <a:rPr lang="en-US" altLang="en-US" sz="44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Increase Value of Horticulture</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200" y="5943600"/>
            <a:ext cx="1730019" cy="828247"/>
          </a:xfrm>
          <a:prstGeom prst="rect">
            <a:avLst/>
          </a:prstGeom>
        </p:spPr>
      </p:pic>
      <p:sp>
        <p:nvSpPr>
          <p:cNvPr id="9" name="Rounded Rectangular Callout 8"/>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Increased awareness promotes the vital role plants play in a healthy lifestyle, healthy community and healthy </a:t>
            </a:r>
            <a:r>
              <a:rPr lang="en-US" sz="2800" b="1" dirty="0" smtClean="0"/>
              <a:t>world</a:t>
            </a:r>
            <a:endParaRPr lang="en-US" sz="2800" b="1" dirty="0"/>
          </a:p>
        </p:txBody>
      </p:sp>
    </p:spTree>
    <p:extLst>
      <p:ext uri="{BB962C8B-B14F-4D97-AF65-F5344CB8AC3E}">
        <p14:creationId xmlns:p14="http://schemas.microsoft.com/office/powerpoint/2010/main" val="3129248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children in garden"/>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92915" y="914400"/>
            <a:ext cx="4180115" cy="59436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p:cNvSpPr>
            <a:spLocks noChangeArrowheads="1"/>
          </p:cNvSpPr>
          <p:nvPr/>
        </p:nvSpPr>
        <p:spPr bwMode="auto">
          <a:xfrm>
            <a:off x="1" y="0"/>
            <a:ext cx="9144000" cy="1219200"/>
          </a:xfrm>
          <a:prstGeom prst="flowChartDocument">
            <a:avLst/>
          </a:prstGeom>
          <a:solidFill>
            <a:srgbClr val="99CC0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8" name="Rectangle 7"/>
          <p:cNvSpPr/>
          <p:nvPr/>
        </p:nvSpPr>
        <p:spPr>
          <a:xfrm>
            <a:off x="202424" y="224879"/>
            <a:ext cx="8916836" cy="1077218"/>
          </a:xfrm>
          <a:prstGeom prst="rect">
            <a:avLst/>
          </a:prstGeom>
          <a:noFill/>
        </p:spPr>
        <p:txBody>
          <a:bodyPr wrap="square" rtlCol="0">
            <a:spAutoFit/>
          </a:bodyPr>
          <a:lstStyle/>
          <a:p>
            <a:endParaRPr lang="en-US" sz="3200" dirty="0">
              <a:solidFill>
                <a:schemeClr val="bg1"/>
              </a:solidFill>
            </a:endParaRPr>
          </a:p>
          <a:p>
            <a:endParaRPr lang="en-US" altLang="en-US" sz="3200" b="1" dirty="0">
              <a:solidFill>
                <a:schemeClr val="bg1"/>
              </a:solidFill>
              <a:effectLst>
                <a:reflection blurRad="6350" stA="50000" endA="300" endPos="50000" dist="29997" dir="5400000" sy="-100000" algn="bl" rotWithShape="0"/>
              </a:effectLst>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2"/>
          <p:cNvSpPr>
            <a:spLocks noGrp="1"/>
          </p:cNvSpPr>
          <p:nvPr>
            <p:ph sz="quarter" idx="1"/>
          </p:nvPr>
        </p:nvSpPr>
        <p:spPr>
          <a:xfrm>
            <a:off x="216938" y="1262298"/>
            <a:ext cx="4836852" cy="5138502"/>
          </a:xfrm>
        </p:spPr>
        <p:txBody>
          <a:bodyPr>
            <a:noAutofit/>
          </a:bodyPr>
          <a:lstStyle/>
          <a:p>
            <a:endParaRPr lang="en-US" sz="2400" dirty="0">
              <a:solidFill>
                <a:srgbClr val="0070C0"/>
              </a:solidFill>
            </a:endParaRPr>
          </a:p>
          <a:p>
            <a:pPr marL="0" indent="0">
              <a:spcBef>
                <a:spcPts val="0"/>
              </a:spcBef>
              <a:buNone/>
            </a:pPr>
            <a:endParaRPr lang="en-US" sz="2400" dirty="0" smtClean="0"/>
          </a:p>
          <a:p>
            <a:pPr marL="0" indent="0">
              <a:spcBef>
                <a:spcPts val="0"/>
              </a:spcBef>
              <a:buNone/>
            </a:pPr>
            <a:endParaRPr lang="en-US" sz="2400" dirty="0"/>
          </a:p>
          <a:p>
            <a:pPr marL="514350" indent="-514350">
              <a:buFont typeface="+mj-lt"/>
              <a:buAutoNum type="arabicPeriod"/>
            </a:pPr>
            <a:endParaRPr lang="en-US" sz="2400" dirty="0" smtClean="0">
              <a:latin typeface="+mj-lt"/>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2800" y="5953552"/>
            <a:ext cx="1730019" cy="828247"/>
          </a:xfrm>
          <a:prstGeom prst="rect">
            <a:avLst/>
          </a:prstGeom>
        </p:spPr>
      </p:pic>
      <p:sp>
        <p:nvSpPr>
          <p:cNvPr id="14" name="TextBox 13"/>
          <p:cNvSpPr txBox="1"/>
          <p:nvPr/>
        </p:nvSpPr>
        <p:spPr>
          <a:xfrm>
            <a:off x="165464" y="251838"/>
            <a:ext cx="7997371" cy="769441"/>
          </a:xfrm>
          <a:prstGeom prst="rect">
            <a:avLst/>
          </a:prstGeom>
          <a:noFill/>
        </p:spPr>
        <p:txBody>
          <a:bodyPr wrap="square" rtlCol="0">
            <a:spAutoFit/>
          </a:bodyPr>
          <a:lstStyle/>
          <a:p>
            <a:r>
              <a:rPr lang="en-US" sz="4400" b="1" dirty="0" smtClean="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Increase Value </a:t>
            </a:r>
            <a:r>
              <a:rPr lang="en-US" sz="4000" b="1" dirty="0" smtClean="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of</a:t>
            </a:r>
            <a:r>
              <a:rPr lang="en-US" sz="4400" b="1" dirty="0" smtClean="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 Horticulture</a:t>
            </a:r>
            <a:endParaRPr lang="en-US" sz="44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endParaRPr>
          </a:p>
        </p:txBody>
      </p:sp>
      <p:sp>
        <p:nvSpPr>
          <p:cNvPr id="11" name="Rounded Rectangular Callout 10"/>
          <p:cNvSpPr/>
          <p:nvPr/>
        </p:nvSpPr>
        <p:spPr>
          <a:xfrm>
            <a:off x="436180" y="1600200"/>
            <a:ext cx="4114800" cy="4114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rPr>
              <a:t>Bottom Line:</a:t>
            </a:r>
          </a:p>
          <a:p>
            <a:pPr algn="ctr"/>
            <a:r>
              <a:rPr lang="en-US" sz="2800" b="1" dirty="0"/>
              <a:t>More Value Means </a:t>
            </a:r>
          </a:p>
          <a:p>
            <a:pPr algn="ctr"/>
            <a:r>
              <a:rPr lang="en-US" sz="2800" b="1" dirty="0"/>
              <a:t>More </a:t>
            </a:r>
            <a:r>
              <a:rPr lang="en-US" sz="2800" b="1" dirty="0" smtClean="0"/>
              <a:t>Business </a:t>
            </a:r>
            <a:endParaRPr lang="en-US" sz="2800" b="1" dirty="0"/>
          </a:p>
          <a:p>
            <a:pPr algn="ctr"/>
            <a:r>
              <a:rPr lang="en-US" sz="2800" b="1" dirty="0"/>
              <a:t>More </a:t>
            </a:r>
            <a:r>
              <a:rPr lang="en-US" sz="2800" b="1" dirty="0" smtClean="0"/>
              <a:t>Jobs </a:t>
            </a:r>
            <a:endParaRPr lang="en-US" sz="2800" b="1" dirty="0"/>
          </a:p>
          <a:p>
            <a:pPr algn="ctr"/>
            <a:r>
              <a:rPr lang="en-US" sz="2800" b="1" dirty="0"/>
              <a:t>More </a:t>
            </a:r>
            <a:r>
              <a:rPr lang="en-US" sz="2800" b="1" dirty="0" smtClean="0"/>
              <a:t>Grants</a:t>
            </a:r>
            <a:endParaRPr lang="en-US" sz="2800" b="1" dirty="0"/>
          </a:p>
          <a:p>
            <a:pPr algn="ctr"/>
            <a:r>
              <a:rPr lang="en-US" sz="2800" b="1" dirty="0"/>
              <a:t>More </a:t>
            </a:r>
            <a:r>
              <a:rPr lang="en-US" sz="2800" b="1" dirty="0" smtClean="0"/>
              <a:t>Life</a:t>
            </a:r>
          </a:p>
          <a:p>
            <a:pPr algn="ctr"/>
            <a:r>
              <a:rPr lang="en-US" sz="2800" b="1" dirty="0" smtClean="0"/>
              <a:t>More </a:t>
            </a:r>
            <a:r>
              <a:rPr lang="en-US" sz="2800" b="1" dirty="0"/>
              <a:t>People </a:t>
            </a:r>
            <a:r>
              <a:rPr lang="en-US" sz="2800" b="1" dirty="0" smtClean="0"/>
              <a:t>Gardening</a:t>
            </a:r>
            <a:endParaRPr lang="en-US" sz="2800" b="1" dirty="0"/>
          </a:p>
        </p:txBody>
      </p:sp>
    </p:spTree>
    <p:extLst>
      <p:ext uri="{BB962C8B-B14F-4D97-AF65-F5344CB8AC3E}">
        <p14:creationId xmlns:p14="http://schemas.microsoft.com/office/powerpoint/2010/main" val="374003234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0" y="-29030"/>
            <a:ext cx="9158288" cy="6958013"/>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sp>
        <p:nvSpPr>
          <p:cNvPr id="4" name="Oval 3"/>
          <p:cNvSpPr/>
          <p:nvPr/>
        </p:nvSpPr>
        <p:spPr>
          <a:xfrm>
            <a:off x="-838200" y="3389312"/>
            <a:ext cx="4114800" cy="4078287"/>
          </a:xfrm>
          <a:prstGeom prst="ellipse">
            <a:avLst/>
          </a:prstGeom>
          <a:solidFill>
            <a:srgbClr val="669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8600" dirty="0" smtClean="0">
                <a:latin typeface="Trebuchet MS" panose="020B0603020202020204" pitchFamily="34" charset="0"/>
                <a:ea typeface="Tahoma" panose="020B0604030504040204" pitchFamily="34" charset="0"/>
                <a:cs typeface="Tahoma" panose="020B0604030504040204" pitchFamily="34" charset="0"/>
              </a:rPr>
              <a:t>3</a:t>
            </a:r>
            <a:endParaRPr lang="en-US" sz="8600" dirty="0">
              <a:latin typeface="Trebuchet MS" panose="020B0603020202020204" pitchFamily="34" charset="0"/>
              <a:ea typeface="Tahoma" panose="020B0604030504040204" pitchFamily="34" charset="0"/>
              <a:cs typeface="Tahoma" panose="020B0604030504040204" pitchFamily="34" charset="0"/>
            </a:endParaRPr>
          </a:p>
        </p:txBody>
      </p:sp>
      <p:sp>
        <p:nvSpPr>
          <p:cNvPr id="7172" name="TextBox 2"/>
          <p:cNvSpPr txBox="1">
            <a:spLocks noChangeArrowheads="1"/>
          </p:cNvSpPr>
          <p:nvPr/>
        </p:nvSpPr>
        <p:spPr bwMode="auto">
          <a:xfrm>
            <a:off x="0" y="121920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5400" b="1" dirty="0" smtClean="0">
                <a:solidFill>
                  <a:schemeClr val="bg1"/>
                </a:solidFill>
                <a:latin typeface="Trebuchet MS" panose="020B0603020202020204" pitchFamily="34" charset="0"/>
                <a:ea typeface="Tahoma" panose="020B0604030504040204" pitchFamily="34" charset="0"/>
                <a:cs typeface="Tahoma" panose="020B0604030504040204" pitchFamily="34" charset="0"/>
              </a:rPr>
              <a:t>What Can You Do to Help</a:t>
            </a:r>
          </a:p>
          <a:p>
            <a:pPr algn="ctr" eaLnBrk="1" hangingPunct="1">
              <a:spcBef>
                <a:spcPct val="0"/>
              </a:spcBef>
              <a:buFontTx/>
              <a:buNone/>
            </a:pPr>
            <a:r>
              <a:rPr lang="en-US" altLang="en-US" sz="5400" b="1" dirty="0" smtClean="0">
                <a:solidFill>
                  <a:schemeClr val="bg1"/>
                </a:solidFill>
                <a:latin typeface="Trebuchet MS" panose="020B0603020202020204" pitchFamily="34" charset="0"/>
                <a:ea typeface="Tahoma" panose="020B0604030504040204" pitchFamily="34" charset="0"/>
                <a:cs typeface="Tahoma" panose="020B0604030504040204" pitchFamily="34" charset="0"/>
              </a:rPr>
              <a:t>Grow the Industry?</a:t>
            </a:r>
            <a:endParaRPr lang="en-US" altLang="en-US" sz="5400" b="1" dirty="0">
              <a:solidFill>
                <a:schemeClr val="bg1"/>
              </a:solidFill>
              <a:latin typeface="Trebuchet MS" panose="020B060302020202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4942" y="4301966"/>
            <a:ext cx="4065658" cy="1946434"/>
          </a:xfrm>
          <a:prstGeom prst="rect">
            <a:avLst/>
          </a:prstGeom>
        </p:spPr>
      </p:pic>
    </p:spTree>
    <p:extLst>
      <p:ext uri="{BB962C8B-B14F-4D97-AF65-F5344CB8AC3E}">
        <p14:creationId xmlns:p14="http://schemas.microsoft.com/office/powerpoint/2010/main" val="3785791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sz="quarter" idx="1"/>
          </p:nvPr>
        </p:nvSpPr>
        <p:spPr>
          <a:xfrm>
            <a:off x="317442" y="1150165"/>
            <a:ext cx="8686800" cy="4488635"/>
          </a:xfrm>
        </p:spPr>
        <p:txBody>
          <a:bodyPr/>
          <a:lstStyle/>
          <a:p>
            <a:pPr lvl="0"/>
            <a:r>
              <a:rPr lang="en-US" b="1" dirty="0">
                <a:solidFill>
                  <a:srgbClr val="0070C0"/>
                </a:solidFill>
              </a:rPr>
              <a:t>Join</a:t>
            </a:r>
            <a:r>
              <a:rPr lang="en-US" dirty="0">
                <a:solidFill>
                  <a:srgbClr val="6699FF"/>
                </a:solidFill>
              </a:rPr>
              <a:t> </a:t>
            </a:r>
            <a:r>
              <a:rPr lang="en-US" dirty="0"/>
              <a:t>our unified effort to </a:t>
            </a:r>
            <a:r>
              <a:rPr lang="en-US" dirty="0" smtClean="0"/>
              <a:t>make </a:t>
            </a:r>
            <a:r>
              <a:rPr lang="en-US" dirty="0"/>
              <a:t>this </a:t>
            </a:r>
            <a:r>
              <a:rPr lang="en-US" dirty="0" smtClean="0"/>
              <a:t>happen &amp; add to our strength in numbers</a:t>
            </a:r>
            <a:endParaRPr lang="en-US" dirty="0"/>
          </a:p>
          <a:p>
            <a:pPr lvl="0"/>
            <a:r>
              <a:rPr lang="en-US" b="1" dirty="0">
                <a:solidFill>
                  <a:srgbClr val="0070C0"/>
                </a:solidFill>
              </a:rPr>
              <a:t>Offer</a:t>
            </a:r>
            <a:r>
              <a:rPr lang="en-US" b="1" dirty="0">
                <a:solidFill>
                  <a:srgbClr val="008000"/>
                </a:solidFill>
              </a:rPr>
              <a:t> </a:t>
            </a:r>
            <a:r>
              <a:rPr lang="en-US" dirty="0"/>
              <a:t>your expert </a:t>
            </a:r>
            <a:r>
              <a:rPr lang="en-US" dirty="0" smtClean="0"/>
              <a:t>advice, feedback and input </a:t>
            </a:r>
            <a:endParaRPr lang="en-US" dirty="0"/>
          </a:p>
          <a:p>
            <a:pPr lvl="0"/>
            <a:r>
              <a:rPr lang="en-US" b="1" dirty="0">
                <a:solidFill>
                  <a:srgbClr val="0070C0"/>
                </a:solidFill>
              </a:rPr>
              <a:t>Spread </a:t>
            </a:r>
            <a:r>
              <a:rPr lang="en-US" dirty="0"/>
              <a:t>the </a:t>
            </a:r>
            <a:r>
              <a:rPr lang="en-US" dirty="0" smtClean="0"/>
              <a:t>message and tell 10 friends</a:t>
            </a:r>
            <a:endParaRPr lang="en-US" dirty="0"/>
          </a:p>
          <a:p>
            <a:pPr lvl="0"/>
            <a:r>
              <a:rPr lang="en-US" b="1" dirty="0">
                <a:solidFill>
                  <a:srgbClr val="0070C0"/>
                </a:solidFill>
              </a:rPr>
              <a:t>Get Involved</a:t>
            </a:r>
            <a:r>
              <a:rPr lang="en-US" b="1" dirty="0">
                <a:solidFill>
                  <a:srgbClr val="6699FF"/>
                </a:solidFill>
                <a:effectLst>
                  <a:outerShdw blurRad="38100" dist="38100" dir="2700000" algn="tl">
                    <a:srgbClr val="000000">
                      <a:alpha val="43137"/>
                    </a:srgbClr>
                  </a:outerShdw>
                </a:effectLst>
              </a:rPr>
              <a:t> </a:t>
            </a:r>
            <a:r>
              <a:rPr lang="en-US" dirty="0"/>
              <a:t>with a committee </a:t>
            </a:r>
            <a:r>
              <a:rPr lang="en-US" dirty="0" smtClean="0"/>
              <a:t>&amp; have a bigger impact</a:t>
            </a:r>
          </a:p>
          <a:p>
            <a:pPr lvl="0"/>
            <a:r>
              <a:rPr lang="en-US" b="1" dirty="0">
                <a:solidFill>
                  <a:srgbClr val="0070C0"/>
                </a:solidFill>
              </a:rPr>
              <a:t>Recommend</a:t>
            </a:r>
            <a:r>
              <a:rPr lang="en-US" dirty="0" smtClean="0"/>
              <a:t> </a:t>
            </a:r>
            <a:r>
              <a:rPr lang="en-US" dirty="0"/>
              <a:t>someone who should be </a:t>
            </a:r>
            <a:r>
              <a:rPr lang="en-US" dirty="0" smtClean="0"/>
              <a:t>involved</a:t>
            </a:r>
          </a:p>
          <a:p>
            <a:pPr marL="0" indent="0" algn="ctr">
              <a:buNone/>
            </a:pPr>
            <a:r>
              <a:rPr lang="en-US" altLang="en-US" sz="4400" b="1" dirty="0" smtClean="0">
                <a:solidFill>
                  <a:srgbClr val="99CC00"/>
                </a:solidFill>
                <a:effectLst>
                  <a:outerShdw blurRad="38100" dist="38100" dir="2700000" algn="tl">
                    <a:srgbClr val="000000">
                      <a:alpha val="43137"/>
                    </a:srgbClr>
                  </a:outerShdw>
                </a:effectLst>
                <a:latin typeface="Trebuchet MS" panose="020B0603020202020204" pitchFamily="34" charset="0"/>
                <a:cs typeface="Arial" charset="0"/>
              </a:rPr>
              <a:t>Sign up @ </a:t>
            </a:r>
            <a:r>
              <a:rPr lang="en-US" altLang="en-US" sz="4400" b="1" dirty="0" smtClean="0">
                <a:solidFill>
                  <a:schemeClr val="tx1">
                    <a:lumMod val="65000"/>
                    <a:lumOff val="35000"/>
                  </a:schemeClr>
                </a:solidFill>
                <a:effectLst>
                  <a:outerShdw blurRad="38100" dist="38100" dir="2700000" algn="tl">
                    <a:srgbClr val="000000">
                      <a:alpha val="43137"/>
                    </a:srgbClr>
                  </a:outerShdw>
                </a:effectLst>
                <a:latin typeface="Trebuchet MS" panose="020B0603020202020204" pitchFamily="34" charset="0"/>
                <a:cs typeface="Arial" charset="0"/>
                <a:hlinkClick r:id="rId3"/>
              </a:rPr>
              <a:t>ConsumerHort.org</a:t>
            </a:r>
            <a:endParaRPr lang="en-US" altLang="en-US" sz="4400" b="1" dirty="0" smtClean="0">
              <a:solidFill>
                <a:schemeClr val="tx1">
                  <a:lumMod val="65000"/>
                  <a:lumOff val="35000"/>
                </a:schemeClr>
              </a:solidFill>
              <a:effectLst>
                <a:outerShdw blurRad="38100" dist="38100" dir="2700000" algn="tl">
                  <a:srgbClr val="000000">
                    <a:alpha val="43137"/>
                  </a:srgbClr>
                </a:outerShdw>
              </a:effectLst>
              <a:latin typeface="Trebuchet MS" panose="020B0603020202020204" pitchFamily="34" charset="0"/>
              <a:cs typeface="Arial" charset="0"/>
            </a:endParaRPr>
          </a:p>
          <a:p>
            <a:pPr marL="0" indent="0" algn="ctr">
              <a:buNone/>
            </a:pPr>
            <a:endParaRPr lang="en-US" altLang="en-US" sz="2800" dirty="0">
              <a:solidFill>
                <a:schemeClr val="tx1">
                  <a:lumMod val="65000"/>
                  <a:lumOff val="35000"/>
                </a:schemeClr>
              </a:solidFill>
              <a:latin typeface="Trebuchet MS" panose="020B0603020202020204" pitchFamily="34" charset="0"/>
              <a:cs typeface="Arial" charset="0"/>
            </a:endParaRPr>
          </a:p>
        </p:txBody>
      </p:sp>
      <p:sp>
        <p:nvSpPr>
          <p:cNvPr id="7" name="AutoShape 2"/>
          <p:cNvSpPr>
            <a:spLocks noChangeArrowheads="1"/>
          </p:cNvSpPr>
          <p:nvPr/>
        </p:nvSpPr>
        <p:spPr bwMode="auto">
          <a:xfrm>
            <a:off x="1" y="0"/>
            <a:ext cx="9144000" cy="1219200"/>
          </a:xfrm>
          <a:prstGeom prst="flowChartDocument">
            <a:avLst/>
          </a:prstGeom>
          <a:solidFill>
            <a:srgbClr val="99CC0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9" name="Rectangle 8"/>
          <p:cNvSpPr/>
          <p:nvPr/>
        </p:nvSpPr>
        <p:spPr>
          <a:xfrm>
            <a:off x="202424" y="224879"/>
            <a:ext cx="8916836" cy="769441"/>
          </a:xfrm>
          <a:prstGeom prst="rect">
            <a:avLst/>
          </a:prstGeom>
          <a:noFill/>
        </p:spPr>
        <p:txBody>
          <a:bodyPr wrap="square" rtlCol="0">
            <a:spAutoFit/>
          </a:bodyPr>
          <a:lstStyle/>
          <a:p>
            <a:r>
              <a:rPr lang="en-US" altLang="en-US" sz="4400" b="1" dirty="0" smtClean="0">
                <a:solidFill>
                  <a:schemeClr val="bg1"/>
                </a:solidFill>
                <a:effectLst>
                  <a:reflection blurRad="6350" stA="50000" endA="300" endPos="50000" dist="29997" dir="5400000" sy="-100000" algn="bl" rotWithShape="0"/>
                </a:effectLst>
                <a:latin typeface="Tahoma" panose="020B0604030504040204" pitchFamily="34" charset="0"/>
                <a:ea typeface="Tahoma" panose="020B0604030504040204" pitchFamily="34" charset="0"/>
                <a:cs typeface="Tahoma" panose="020B0604030504040204" pitchFamily="34" charset="0"/>
              </a:rPr>
              <a:t>How Can I Help?</a:t>
            </a:r>
            <a:endParaRPr lang="en-US" altLang="en-US" sz="4400" b="1" dirty="0">
              <a:solidFill>
                <a:schemeClr val="bg1"/>
              </a:solidFill>
              <a:effectLst>
                <a:reflection blurRad="6350" stA="50000" endA="300" endPos="50000" dist="29997" dir="5400000" sy="-100000" algn="bl" rotWithShape="0"/>
              </a:effectLst>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0429" y="5867400"/>
            <a:ext cx="1730019" cy="828247"/>
          </a:xfrm>
          <a:prstGeom prst="rect">
            <a:avLst/>
          </a:prstGeom>
        </p:spPr>
      </p:pic>
    </p:spTree>
    <p:extLst>
      <p:ext uri="{BB962C8B-B14F-4D97-AF65-F5344CB8AC3E}">
        <p14:creationId xmlns:p14="http://schemas.microsoft.com/office/powerpoint/2010/main" val="1632472295"/>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464" y="1219200"/>
            <a:ext cx="8808138" cy="5334000"/>
          </a:xfrm>
        </p:spPr>
        <p:txBody>
          <a:bodyPr numCol="2" spcCol="182880" anchor="ctr">
            <a:noAutofit/>
          </a:bodyPr>
          <a:lstStyle/>
          <a:p>
            <a:pPr marL="0" lvl="0" indent="0">
              <a:buNone/>
            </a:pPr>
            <a:r>
              <a:rPr lang="en-US" sz="1800" b="1" u="sng" dirty="0" smtClean="0">
                <a:solidFill>
                  <a:srgbClr val="0070C0"/>
                </a:solidFill>
              </a:rPr>
              <a:t>NICH Executive Committee</a:t>
            </a:r>
          </a:p>
          <a:p>
            <a:pPr marL="0" lvl="0" indent="0">
              <a:spcBef>
                <a:spcPts val="0"/>
              </a:spcBef>
              <a:buNone/>
            </a:pPr>
            <a:r>
              <a:rPr lang="en-US" sz="1600" b="1" dirty="0" smtClean="0">
                <a:solidFill>
                  <a:srgbClr val="0070C0"/>
                </a:solidFill>
              </a:rPr>
              <a:t>Chair</a:t>
            </a:r>
            <a:r>
              <a:rPr lang="en-US" sz="1600" b="1" dirty="0">
                <a:solidFill>
                  <a:srgbClr val="0070C0"/>
                </a:solidFill>
              </a:rPr>
              <a:t>:</a:t>
            </a:r>
            <a:r>
              <a:rPr lang="en-US" sz="1600" b="1" dirty="0"/>
              <a:t> </a:t>
            </a:r>
            <a:r>
              <a:rPr lang="en-US" sz="1600" dirty="0"/>
              <a:t>Casey Sclar, Ph.D., Executive Director, </a:t>
            </a:r>
            <a:r>
              <a:rPr lang="en-US" sz="1600" i="1" dirty="0"/>
              <a:t>American Public Gardens </a:t>
            </a:r>
            <a:r>
              <a:rPr lang="en-US" sz="1600" i="1" dirty="0" smtClean="0"/>
              <a:t>Association</a:t>
            </a:r>
          </a:p>
          <a:p>
            <a:pPr marL="0" lvl="0" indent="0">
              <a:buNone/>
            </a:pPr>
            <a:r>
              <a:rPr lang="en-US" sz="1600" b="1" smtClean="0">
                <a:solidFill>
                  <a:srgbClr val="0070C0"/>
                </a:solidFill>
              </a:rPr>
              <a:t>Co-Chairs</a:t>
            </a:r>
            <a:r>
              <a:rPr lang="en-US" sz="1600" b="1" dirty="0">
                <a:solidFill>
                  <a:srgbClr val="0070C0"/>
                </a:solidFill>
              </a:rPr>
              <a:t>: </a:t>
            </a:r>
            <a:r>
              <a:rPr lang="en-US" sz="1600" dirty="0"/>
              <a:t>Dr. Ellen Bauske, </a:t>
            </a:r>
            <a:r>
              <a:rPr lang="en-US" sz="1600" i="1" dirty="0"/>
              <a:t>University of Georgia </a:t>
            </a:r>
            <a:r>
              <a:rPr lang="en-US" sz="1600" dirty="0"/>
              <a:t>Center for Urban Agriculture; and Tom Underwood, Executive Director, </a:t>
            </a:r>
            <a:r>
              <a:rPr lang="en-US" sz="1600" i="1" dirty="0" smtClean="0"/>
              <a:t>Birmingham Botanic Gardens</a:t>
            </a:r>
            <a:endParaRPr lang="en-US" sz="1600" i="1" dirty="0"/>
          </a:p>
          <a:p>
            <a:pPr marL="0" lvl="0" indent="0">
              <a:buNone/>
            </a:pPr>
            <a:r>
              <a:rPr lang="en-US" sz="1600" b="1" dirty="0">
                <a:solidFill>
                  <a:srgbClr val="0070C0"/>
                </a:solidFill>
              </a:rPr>
              <a:t>Secretary / Treasurer: </a:t>
            </a:r>
            <a:r>
              <a:rPr lang="en-US" sz="1600" dirty="0"/>
              <a:t>Dr. Gail Langellotto, Associate Professor, </a:t>
            </a:r>
            <a:r>
              <a:rPr lang="en-US" sz="1600" i="1" dirty="0"/>
              <a:t>Oregon State University </a:t>
            </a:r>
            <a:r>
              <a:rPr lang="en-US" sz="1600" dirty="0"/>
              <a:t>Urban and Community Horticulture Extension, Statewide Master Gardener Coordinator</a:t>
            </a:r>
          </a:p>
          <a:p>
            <a:pPr marL="0" lvl="0" indent="0">
              <a:buNone/>
            </a:pPr>
            <a:r>
              <a:rPr lang="en-US" sz="1600" b="1" dirty="0" smtClean="0">
                <a:solidFill>
                  <a:srgbClr val="0070C0"/>
                </a:solidFill>
              </a:rPr>
              <a:t>MarCom: </a:t>
            </a:r>
            <a:r>
              <a:rPr lang="en-US" sz="1600" dirty="0"/>
              <a:t>Susan McCoy, President, </a:t>
            </a:r>
            <a:r>
              <a:rPr lang="en-US" sz="1600" i="1" dirty="0"/>
              <a:t>Garden Media Group</a:t>
            </a:r>
          </a:p>
          <a:p>
            <a:pPr marL="0" indent="0">
              <a:buNone/>
            </a:pPr>
            <a:endParaRPr lang="en-US" sz="1600" b="1" u="sng" dirty="0" smtClean="0">
              <a:solidFill>
                <a:srgbClr val="0070C0"/>
              </a:solidFill>
            </a:endParaRPr>
          </a:p>
          <a:p>
            <a:pPr marL="0" indent="0">
              <a:buNone/>
            </a:pPr>
            <a:r>
              <a:rPr lang="en-US" sz="1600" b="1" u="sng" dirty="0" smtClean="0">
                <a:solidFill>
                  <a:srgbClr val="0070C0"/>
                </a:solidFill>
              </a:rPr>
              <a:t>Government Liaison </a:t>
            </a:r>
            <a:endParaRPr lang="en-US" sz="1600" b="1" u="sng" dirty="0">
              <a:solidFill>
                <a:srgbClr val="0070C0"/>
              </a:solidFill>
            </a:endParaRPr>
          </a:p>
          <a:p>
            <a:pPr marL="0" indent="0">
              <a:buNone/>
            </a:pPr>
            <a:r>
              <a:rPr lang="en-US" sz="1600" b="1" dirty="0" smtClean="0">
                <a:solidFill>
                  <a:srgbClr val="0070C0"/>
                </a:solidFill>
              </a:rPr>
              <a:t>USDA </a:t>
            </a:r>
            <a:r>
              <a:rPr lang="en-US" sz="1600" b="1" dirty="0">
                <a:solidFill>
                  <a:srgbClr val="0070C0"/>
                </a:solidFill>
              </a:rPr>
              <a:t>Liaison: </a:t>
            </a:r>
            <a:r>
              <a:rPr lang="en-US" sz="1600" dirty="0"/>
              <a:t>Tom Bewick, National Program Leader, </a:t>
            </a:r>
            <a:r>
              <a:rPr lang="en-US" sz="1600" i="1" dirty="0"/>
              <a:t>USDA</a:t>
            </a:r>
            <a:r>
              <a:rPr lang="en-US" sz="1600" b="1" dirty="0"/>
              <a:t> </a:t>
            </a:r>
            <a:endParaRPr lang="en-US" sz="1600" b="1" dirty="0" smtClean="0"/>
          </a:p>
          <a:p>
            <a:pPr marL="0" lvl="0" indent="0">
              <a:buNone/>
            </a:pPr>
            <a:endParaRPr lang="en-US" sz="1800" b="1" dirty="0" smtClean="0">
              <a:solidFill>
                <a:srgbClr val="0070C0"/>
              </a:solidFill>
            </a:endParaRPr>
          </a:p>
          <a:p>
            <a:pPr marL="0" lvl="0" indent="0">
              <a:buNone/>
            </a:pPr>
            <a:endParaRPr lang="en-US" sz="1800" b="1" dirty="0">
              <a:solidFill>
                <a:srgbClr val="0070C0"/>
              </a:solidFill>
            </a:endParaRPr>
          </a:p>
          <a:p>
            <a:pPr marL="0" indent="0">
              <a:buNone/>
            </a:pPr>
            <a:r>
              <a:rPr lang="en-US" sz="1800" b="1" u="sng" dirty="0">
                <a:solidFill>
                  <a:srgbClr val="0070C0"/>
                </a:solidFill>
              </a:rPr>
              <a:t>NICH </a:t>
            </a:r>
            <a:r>
              <a:rPr lang="en-US" sz="1800" b="1" u="sng" dirty="0" smtClean="0">
                <a:solidFill>
                  <a:srgbClr val="0070C0"/>
                </a:solidFill>
              </a:rPr>
              <a:t>Committees &amp; Councils </a:t>
            </a:r>
          </a:p>
          <a:p>
            <a:pPr marL="0" indent="0">
              <a:buNone/>
            </a:pPr>
            <a:r>
              <a:rPr lang="en-US" sz="1600" b="1" dirty="0" smtClean="0">
                <a:solidFill>
                  <a:srgbClr val="0070C0"/>
                </a:solidFill>
              </a:rPr>
              <a:t>Community Committee: </a:t>
            </a:r>
            <a:r>
              <a:rPr lang="en-US" sz="1600" dirty="0"/>
              <a:t>Pam Bennett, Associate Professor, State Master Gardener Volunteer Program Director, </a:t>
            </a:r>
            <a:r>
              <a:rPr lang="en-US" sz="1600" i="1" dirty="0"/>
              <a:t>Ohio State University</a:t>
            </a:r>
          </a:p>
          <a:p>
            <a:pPr marL="0" lvl="0" indent="0">
              <a:buNone/>
            </a:pPr>
            <a:r>
              <a:rPr lang="en-US" sz="1600" b="1" dirty="0">
                <a:solidFill>
                  <a:srgbClr val="0070C0"/>
                </a:solidFill>
              </a:rPr>
              <a:t>Economic Committee </a:t>
            </a:r>
            <a:r>
              <a:rPr lang="en-US" sz="1600" b="1" dirty="0" smtClean="0">
                <a:solidFill>
                  <a:srgbClr val="0070C0"/>
                </a:solidFill>
              </a:rPr>
              <a:t>: </a:t>
            </a:r>
            <a:r>
              <a:rPr lang="en-US" sz="1600" dirty="0"/>
              <a:t>Debbie Hamrick, Director of Specialty Crops, </a:t>
            </a:r>
            <a:r>
              <a:rPr lang="en-US" sz="1600" i="1" dirty="0"/>
              <a:t>North Carolina Farm Bureau Federation</a:t>
            </a:r>
          </a:p>
          <a:p>
            <a:pPr marL="0" lvl="0" indent="0">
              <a:buNone/>
            </a:pPr>
            <a:r>
              <a:rPr lang="en-US" sz="1600" b="1" dirty="0">
                <a:solidFill>
                  <a:srgbClr val="0070C0"/>
                </a:solidFill>
              </a:rPr>
              <a:t>Environmental Committee </a:t>
            </a:r>
            <a:r>
              <a:rPr lang="en-US" sz="1600" b="1" dirty="0" smtClean="0">
                <a:solidFill>
                  <a:srgbClr val="0070C0"/>
                </a:solidFill>
              </a:rPr>
              <a:t>Council</a:t>
            </a:r>
            <a:r>
              <a:rPr lang="en-US" sz="1600" b="1" dirty="0">
                <a:solidFill>
                  <a:srgbClr val="0070C0"/>
                </a:solidFill>
              </a:rPr>
              <a:t>: </a:t>
            </a:r>
            <a:r>
              <a:rPr lang="en-US" sz="1600" dirty="0"/>
              <a:t>Julie Weisenhorn, Associate Extension Professor, Depart of Horticultural Sciences, </a:t>
            </a:r>
            <a:r>
              <a:rPr lang="en-US" sz="1600" i="1" dirty="0"/>
              <a:t>University of Minnesota </a:t>
            </a:r>
          </a:p>
          <a:p>
            <a:pPr marL="0" lvl="0" indent="0">
              <a:buNone/>
            </a:pPr>
            <a:r>
              <a:rPr lang="en-US" sz="1600" b="1" dirty="0">
                <a:solidFill>
                  <a:srgbClr val="0070C0"/>
                </a:solidFill>
              </a:rPr>
              <a:t>Academic/Government Council: </a:t>
            </a:r>
            <a:r>
              <a:rPr lang="en-US" sz="1600" dirty="0"/>
              <a:t>Margaret Pooler, Research Leader, USDA/ARS </a:t>
            </a:r>
            <a:r>
              <a:rPr lang="en-US" sz="1600" i="1" dirty="0"/>
              <a:t>U.S. National Arboretum</a:t>
            </a:r>
          </a:p>
          <a:p>
            <a:pPr marL="0" lvl="0" indent="0">
              <a:buNone/>
            </a:pPr>
            <a:r>
              <a:rPr lang="en-US" sz="1600" b="1" dirty="0">
                <a:solidFill>
                  <a:srgbClr val="0070C0"/>
                </a:solidFill>
              </a:rPr>
              <a:t>Commercial </a:t>
            </a:r>
            <a:r>
              <a:rPr lang="en-US" sz="1600" b="1" dirty="0" smtClean="0">
                <a:solidFill>
                  <a:srgbClr val="0070C0"/>
                </a:solidFill>
              </a:rPr>
              <a:t>Council: </a:t>
            </a:r>
            <a:r>
              <a:rPr lang="en-US" sz="1600" dirty="0"/>
              <a:t>Clint Albin, President, </a:t>
            </a:r>
            <a:r>
              <a:rPr lang="en-US" sz="1600" i="1" dirty="0"/>
              <a:t>Clint Albin Consulting</a:t>
            </a:r>
          </a:p>
          <a:p>
            <a:pPr marL="0" lvl="0" indent="0">
              <a:buNone/>
            </a:pPr>
            <a:r>
              <a:rPr lang="en-US" sz="1600" b="1" dirty="0">
                <a:solidFill>
                  <a:srgbClr val="0070C0"/>
                </a:solidFill>
              </a:rPr>
              <a:t>Non-Profits </a:t>
            </a:r>
            <a:r>
              <a:rPr lang="en-US" sz="1600" b="1" dirty="0" smtClean="0">
                <a:solidFill>
                  <a:srgbClr val="0070C0"/>
                </a:solidFill>
              </a:rPr>
              <a:t>Council: </a:t>
            </a:r>
            <a:r>
              <a:rPr lang="en-US" sz="1600" dirty="0"/>
              <a:t>Shannon Spurlock, Director of Public Affairs and Policy, </a:t>
            </a:r>
            <a:r>
              <a:rPr lang="en-US" sz="1600" i="1" dirty="0"/>
              <a:t>Denver Urban </a:t>
            </a:r>
            <a:r>
              <a:rPr lang="en-US" sz="1600" i="1" dirty="0" smtClean="0"/>
              <a:t>Gardens</a:t>
            </a:r>
            <a:endParaRPr lang="en-US" sz="1600" i="1" dirty="0"/>
          </a:p>
        </p:txBody>
      </p:sp>
      <p:sp>
        <p:nvSpPr>
          <p:cNvPr id="5" name="AutoShape 2"/>
          <p:cNvSpPr>
            <a:spLocks noChangeArrowheads="1"/>
          </p:cNvSpPr>
          <p:nvPr/>
        </p:nvSpPr>
        <p:spPr bwMode="auto">
          <a:xfrm>
            <a:off x="1" y="0"/>
            <a:ext cx="9144000" cy="1219200"/>
          </a:xfrm>
          <a:prstGeom prst="flowChartDocument">
            <a:avLst/>
          </a:prstGeom>
          <a:solidFill>
            <a:srgbClr val="99CC0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6" name="TextBox 5"/>
          <p:cNvSpPr txBox="1"/>
          <p:nvPr/>
        </p:nvSpPr>
        <p:spPr>
          <a:xfrm>
            <a:off x="165464" y="251838"/>
            <a:ext cx="8902336" cy="707886"/>
          </a:xfrm>
          <a:prstGeom prst="rect">
            <a:avLst/>
          </a:prstGeom>
          <a:noFill/>
        </p:spPr>
        <p:txBody>
          <a:bodyPr wrap="square" rtlCol="0">
            <a:spAutoFit/>
          </a:bodyPr>
          <a:lstStyle/>
          <a:p>
            <a:pPr algn="ctr"/>
            <a:r>
              <a:rPr lang="en-US" sz="40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Join a NICH Committee or Council</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0429" y="5867400"/>
            <a:ext cx="1730019" cy="828247"/>
          </a:xfrm>
          <a:prstGeom prst="rect">
            <a:avLst/>
          </a:prstGeom>
        </p:spPr>
      </p:pic>
    </p:spTree>
    <p:extLst>
      <p:ext uri="{BB962C8B-B14F-4D97-AF65-F5344CB8AC3E}">
        <p14:creationId xmlns:p14="http://schemas.microsoft.com/office/powerpoint/2010/main" val="2960174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0" y="-29030"/>
            <a:ext cx="9158288" cy="6958013"/>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sp>
        <p:nvSpPr>
          <p:cNvPr id="4" name="Oval 3"/>
          <p:cNvSpPr/>
          <p:nvPr/>
        </p:nvSpPr>
        <p:spPr>
          <a:xfrm>
            <a:off x="-685800" y="3389312"/>
            <a:ext cx="4114800" cy="4078287"/>
          </a:xfrm>
          <a:prstGeom prst="ellipse">
            <a:avLst/>
          </a:prstGeom>
          <a:solidFill>
            <a:srgbClr val="6699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altLang="en-US" sz="4000" b="1" dirty="0" smtClean="0">
                <a:solidFill>
                  <a:schemeClr val="bg1"/>
                </a:solidFill>
                <a:latin typeface="Trebuchet MS" panose="020B0603020202020204" pitchFamily="34" charset="0"/>
                <a:ea typeface="Tahoma" panose="020B0604030504040204" pitchFamily="34" charset="0"/>
                <a:cs typeface="Tahoma" panose="020B0604030504040204" pitchFamily="34" charset="0"/>
              </a:rPr>
              <a:t>Connect with </a:t>
            </a:r>
            <a:r>
              <a:rPr lang="en-US" altLang="en-US" sz="4000" b="1" dirty="0">
                <a:solidFill>
                  <a:schemeClr val="bg1"/>
                </a:solidFill>
                <a:latin typeface="Trebuchet MS" panose="020B0603020202020204" pitchFamily="34" charset="0"/>
                <a:ea typeface="Tahoma" panose="020B0604030504040204" pitchFamily="34" charset="0"/>
                <a:cs typeface="Tahoma" panose="020B0604030504040204" pitchFamily="34" charset="0"/>
              </a:rPr>
              <a:t>NICH today</a:t>
            </a:r>
          </a:p>
        </p:txBody>
      </p:sp>
      <p:sp>
        <p:nvSpPr>
          <p:cNvPr id="7172" name="TextBox 2"/>
          <p:cNvSpPr txBox="1">
            <a:spLocks noChangeArrowheads="1"/>
          </p:cNvSpPr>
          <p:nvPr/>
        </p:nvSpPr>
        <p:spPr bwMode="auto">
          <a:xfrm>
            <a:off x="794657" y="806246"/>
            <a:ext cx="7467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000" b="1" dirty="0" smtClean="0">
                <a:solidFill>
                  <a:schemeClr val="bg1"/>
                </a:solidFill>
                <a:latin typeface="Trebuchet MS" panose="020B0603020202020204" pitchFamily="34" charset="0"/>
                <a:ea typeface="Tahoma" panose="020B0604030504040204" pitchFamily="34" charset="0"/>
                <a:cs typeface="Tahoma" panose="020B0604030504040204" pitchFamily="34" charset="0"/>
              </a:rPr>
              <a:t>Give </a:t>
            </a:r>
            <a:r>
              <a:rPr lang="en-US" altLang="en-US" sz="4000" b="1" dirty="0">
                <a:solidFill>
                  <a:schemeClr val="bg1"/>
                </a:solidFill>
                <a:latin typeface="Trebuchet MS" panose="020B0603020202020204" pitchFamily="34" charset="0"/>
                <a:ea typeface="Tahoma" panose="020B0604030504040204" pitchFamily="34" charset="0"/>
                <a:cs typeface="Tahoma" panose="020B0604030504040204" pitchFamily="34" charset="0"/>
              </a:rPr>
              <a:t>us your </a:t>
            </a:r>
            <a:r>
              <a:rPr lang="en-US" altLang="en-US" sz="4000" b="1" dirty="0" smtClean="0">
                <a:solidFill>
                  <a:schemeClr val="bg1"/>
                </a:solidFill>
                <a:latin typeface="Trebuchet MS" panose="020B0603020202020204" pitchFamily="34" charset="0"/>
                <a:ea typeface="Tahoma" panose="020B0604030504040204" pitchFamily="34" charset="0"/>
                <a:cs typeface="Tahoma" panose="020B0604030504040204" pitchFamily="34" charset="0"/>
              </a:rPr>
              <a:t>feedback</a:t>
            </a:r>
            <a:endParaRPr lang="en-US" altLang="en-US" sz="4000" b="1" dirty="0">
              <a:solidFill>
                <a:schemeClr val="bg1"/>
              </a:solidFill>
              <a:latin typeface="Trebuchet MS" panose="020B0603020202020204" pitchFamily="34" charset="0"/>
              <a:ea typeface="Tahoma" panose="020B0604030504040204" pitchFamily="34" charset="0"/>
              <a:cs typeface="Tahoma" panose="020B0604030504040204" pitchFamily="34" charset="0"/>
            </a:endParaRPr>
          </a:p>
          <a:p>
            <a:pPr algn="ctr" eaLnBrk="1" hangingPunct="1">
              <a:spcBef>
                <a:spcPct val="0"/>
              </a:spcBef>
              <a:buFontTx/>
              <a:buNone/>
            </a:pPr>
            <a:r>
              <a:rPr lang="en-US" altLang="en-US" sz="4000" b="1" dirty="0" smtClean="0">
                <a:solidFill>
                  <a:schemeClr val="bg1"/>
                </a:solidFill>
                <a:latin typeface="Trebuchet MS" panose="020B0603020202020204" pitchFamily="34" charset="0"/>
                <a:ea typeface="Tahoma" panose="020B0604030504040204" pitchFamily="34" charset="0"/>
                <a:cs typeface="Tahoma" panose="020B0604030504040204" pitchFamily="34" charset="0"/>
              </a:rPr>
              <a:t>&amp; join </a:t>
            </a:r>
            <a:r>
              <a:rPr lang="en-US" altLang="en-US" sz="4000" b="1" dirty="0">
                <a:solidFill>
                  <a:schemeClr val="bg1"/>
                </a:solidFill>
                <a:latin typeface="Trebuchet MS" panose="020B0603020202020204" pitchFamily="34" charset="0"/>
                <a:ea typeface="Tahoma" panose="020B0604030504040204" pitchFamily="34" charset="0"/>
                <a:cs typeface="Tahoma" panose="020B0604030504040204" pitchFamily="34" charset="0"/>
              </a:rPr>
              <a:t>the </a:t>
            </a:r>
            <a:r>
              <a:rPr lang="en-US" altLang="en-US" sz="4000" b="1" dirty="0" smtClean="0">
                <a:solidFill>
                  <a:schemeClr val="bg1"/>
                </a:solidFill>
                <a:latin typeface="Trebuchet MS" panose="020B0603020202020204" pitchFamily="34" charset="0"/>
                <a:ea typeface="Tahoma" panose="020B0604030504040204" pitchFamily="34" charset="0"/>
                <a:cs typeface="Tahoma" panose="020B0604030504040204" pitchFamily="34" charset="0"/>
              </a:rPr>
              <a:t>army growing</a:t>
            </a:r>
          </a:p>
          <a:p>
            <a:pPr algn="ctr" eaLnBrk="1" hangingPunct="1">
              <a:spcBef>
                <a:spcPct val="0"/>
              </a:spcBef>
              <a:buFontTx/>
              <a:buNone/>
            </a:pPr>
            <a:r>
              <a:rPr lang="en-US" altLang="en-US" sz="4000" b="1" dirty="0" smtClean="0">
                <a:solidFill>
                  <a:schemeClr val="bg1"/>
                </a:solidFill>
                <a:latin typeface="Trebuchet MS" panose="020B0603020202020204" pitchFamily="34" charset="0"/>
                <a:ea typeface="Tahoma" panose="020B0604030504040204" pitchFamily="34" charset="0"/>
                <a:cs typeface="Tahoma" panose="020B0604030504040204" pitchFamily="34" charset="0"/>
              </a:rPr>
              <a:t>our horticulture industry.</a:t>
            </a:r>
            <a:endParaRPr lang="en-US" altLang="en-US" sz="4000" b="1" dirty="0">
              <a:solidFill>
                <a:schemeClr val="bg1"/>
              </a:solidFill>
              <a:latin typeface="Trebuchet MS" panose="020B0603020202020204" pitchFamily="34" charset="0"/>
              <a:ea typeface="Tahoma" panose="020B0604030504040204" pitchFamily="34" charset="0"/>
              <a:cs typeface="Tahoma" panose="020B0604030504040204" pitchFamily="34" charset="0"/>
            </a:endParaRPr>
          </a:p>
          <a:p>
            <a:pPr algn="ctr" eaLnBrk="1" hangingPunct="1">
              <a:spcBef>
                <a:spcPct val="0"/>
              </a:spcBef>
              <a:buFontTx/>
              <a:buNone/>
            </a:pPr>
            <a:r>
              <a:rPr lang="en-US" altLang="en-US" sz="4000" b="1" dirty="0" smtClean="0">
                <a:solidFill>
                  <a:schemeClr val="bg1"/>
                </a:solidFill>
                <a:latin typeface="Trebuchet MS" panose="020B0603020202020204" pitchFamily="34" charset="0"/>
                <a:ea typeface="Tahoma" panose="020B0604030504040204" pitchFamily="34" charset="0"/>
                <a:cs typeface="Tahoma" panose="020B0604030504040204" pitchFamily="34" charset="0"/>
                <a:hlinkClick r:id="rId3"/>
              </a:rPr>
              <a:t>ConsumerHort.org</a:t>
            </a:r>
            <a:endParaRPr lang="en-US" altLang="en-US"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44942" y="4301966"/>
            <a:ext cx="4065658" cy="1946434"/>
          </a:xfrm>
          <a:prstGeom prst="rect">
            <a:avLst/>
          </a:prstGeom>
        </p:spPr>
      </p:pic>
    </p:spTree>
    <p:extLst>
      <p:ext uri="{BB962C8B-B14F-4D97-AF65-F5344CB8AC3E}">
        <p14:creationId xmlns:p14="http://schemas.microsoft.com/office/powerpoint/2010/main" val="158546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4288" y="0"/>
            <a:ext cx="9158288" cy="6958013"/>
          </a:xfrm>
          <a:prstGeom prst="rect">
            <a:avLst/>
          </a:prstGeom>
          <a:solidFill>
            <a:srgbClr val="99CC00"/>
          </a:solidFill>
          <a:ln>
            <a:no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sp>
        <p:nvSpPr>
          <p:cNvPr id="4" name="Oval 3"/>
          <p:cNvSpPr/>
          <p:nvPr/>
        </p:nvSpPr>
        <p:spPr>
          <a:xfrm>
            <a:off x="-838200" y="3389312"/>
            <a:ext cx="4114800" cy="4078287"/>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8600" dirty="0">
                <a:latin typeface="Trebuchet MS" panose="020B0603020202020204" pitchFamily="34" charset="0"/>
                <a:ea typeface="Tahoma" panose="020B0604030504040204" pitchFamily="34" charset="0"/>
                <a:cs typeface="Tahoma" panose="020B0604030504040204" pitchFamily="34" charset="0"/>
              </a:rPr>
              <a:t>1</a:t>
            </a:r>
          </a:p>
        </p:txBody>
      </p:sp>
      <p:sp>
        <p:nvSpPr>
          <p:cNvPr id="4100" name="TextBox 2"/>
          <p:cNvSpPr txBox="1">
            <a:spLocks noChangeArrowheads="1"/>
          </p:cNvSpPr>
          <p:nvPr/>
        </p:nvSpPr>
        <p:spPr bwMode="auto">
          <a:xfrm>
            <a:off x="76200" y="1371600"/>
            <a:ext cx="899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None/>
            </a:pPr>
            <a:r>
              <a:rPr lang="en-US" altLang="en-US" sz="7200" b="1" dirty="0" smtClean="0">
                <a:solidFill>
                  <a:schemeClr val="bg1"/>
                </a:solidFill>
                <a:latin typeface="Trebuchet MS" panose="020B0603020202020204" pitchFamily="34" charset="0"/>
                <a:ea typeface="Tahoma" panose="020B0604030504040204" pitchFamily="34" charset="0"/>
                <a:cs typeface="Tahoma" panose="020B0604030504040204" pitchFamily="34" charset="0"/>
              </a:rPr>
              <a:t>How Did It Begin? </a:t>
            </a:r>
            <a:endParaRPr lang="en-US" altLang="en-US" sz="7200" b="1" dirty="0">
              <a:solidFill>
                <a:schemeClr val="bg1"/>
              </a:solidFill>
              <a:latin typeface="Trebuchet MS" panose="020B060302020202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4942" y="4301966"/>
            <a:ext cx="4065658" cy="1946434"/>
          </a:xfrm>
          <a:prstGeom prst="rect">
            <a:avLst/>
          </a:prstGeom>
        </p:spPr>
      </p:pic>
    </p:spTree>
    <p:extLst>
      <p:ext uri="{BB962C8B-B14F-4D97-AF65-F5344CB8AC3E}">
        <p14:creationId xmlns:p14="http://schemas.microsoft.com/office/powerpoint/2010/main" val="762681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master gardene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10100" y="990600"/>
            <a:ext cx="4533901" cy="59147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1" y="1371600"/>
            <a:ext cx="7924799" cy="4953000"/>
          </a:xfrm>
        </p:spPr>
        <p:txBody>
          <a:bodyPr>
            <a:normAutofit/>
          </a:bodyPr>
          <a:lstStyle/>
          <a:p>
            <a:pPr marL="0" indent="0">
              <a:spcBef>
                <a:spcPts val="600"/>
              </a:spcBef>
              <a:spcAft>
                <a:spcPts val="600"/>
              </a:spcAft>
              <a:buNone/>
            </a:pPr>
            <a:r>
              <a:rPr lang="en-US" sz="2400" dirty="0" smtClean="0"/>
              <a:t> </a:t>
            </a:r>
          </a:p>
          <a:p>
            <a:pPr marL="0" indent="0">
              <a:spcBef>
                <a:spcPts val="600"/>
              </a:spcBef>
              <a:spcAft>
                <a:spcPts val="600"/>
              </a:spcAft>
              <a:buNone/>
            </a:pPr>
            <a:endParaRPr lang="en-US" sz="2400" dirty="0" smtClean="0"/>
          </a:p>
          <a:p>
            <a:pPr marL="514350" indent="-514350">
              <a:spcBef>
                <a:spcPts val="600"/>
              </a:spcBef>
              <a:spcAft>
                <a:spcPts val="600"/>
              </a:spcAft>
              <a:buFont typeface="+mj-lt"/>
              <a:buAutoNum type="arabicPeriod"/>
            </a:pPr>
            <a:endParaRPr lang="en-US" sz="2400" dirty="0" smtClean="0">
              <a:solidFill>
                <a:schemeClr val="tx1">
                  <a:lumMod val="65000"/>
                  <a:lumOff val="35000"/>
                </a:schemeClr>
              </a:solidFill>
              <a:latin typeface="Trebuchet MS" panose="020B0603020202020204" pitchFamily="34" charset="0"/>
              <a:ea typeface="Tahoma" panose="020B0604030504040204" pitchFamily="34" charset="0"/>
              <a:cs typeface="Tahoma" panose="020B0604030504040204" pitchFamily="34" charset="0"/>
            </a:endParaRPr>
          </a:p>
          <a:p>
            <a:pPr marL="0" indent="0">
              <a:spcBef>
                <a:spcPts val="600"/>
              </a:spcBef>
              <a:spcAft>
                <a:spcPts val="600"/>
              </a:spcAft>
              <a:buNone/>
            </a:pPr>
            <a:endParaRPr lang="en-US" sz="2400" dirty="0">
              <a:solidFill>
                <a:schemeClr val="tx1">
                  <a:lumMod val="65000"/>
                  <a:lumOff val="35000"/>
                </a:schemeClr>
              </a:solidFill>
              <a:latin typeface="Trebuchet MS" panose="020B0603020202020204" pitchFamily="34" charset="0"/>
            </a:endParaRPr>
          </a:p>
        </p:txBody>
      </p:sp>
      <p:sp>
        <p:nvSpPr>
          <p:cNvPr id="5" name="AutoShape 2"/>
          <p:cNvSpPr>
            <a:spLocks noChangeArrowheads="1"/>
          </p:cNvSpPr>
          <p:nvPr/>
        </p:nvSpPr>
        <p:spPr bwMode="auto">
          <a:xfrm>
            <a:off x="1" y="0"/>
            <a:ext cx="9144000" cy="1219200"/>
          </a:xfrm>
          <a:prstGeom prst="flowChartDocument">
            <a:avLst/>
          </a:prstGeom>
          <a:solidFill>
            <a:srgbClr val="92D05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6" name="TextBox 5"/>
          <p:cNvSpPr txBox="1"/>
          <p:nvPr/>
        </p:nvSpPr>
        <p:spPr>
          <a:xfrm>
            <a:off x="165464" y="251838"/>
            <a:ext cx="7997371" cy="1015663"/>
          </a:xfrm>
          <a:prstGeom prst="rect">
            <a:avLst/>
          </a:prstGeom>
          <a:noFill/>
        </p:spPr>
        <p:txBody>
          <a:bodyPr wrap="square" rtlCol="0">
            <a:spAutoFit/>
          </a:bodyPr>
          <a:lstStyle/>
          <a:p>
            <a:r>
              <a:rPr lang="en-US" sz="6000" b="1" dirty="0" smtClean="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History of NICH</a:t>
            </a:r>
          </a:p>
        </p:txBody>
      </p:sp>
      <p:sp>
        <p:nvSpPr>
          <p:cNvPr id="2" name="Rectangle 1"/>
          <p:cNvSpPr/>
          <p:nvPr/>
        </p:nvSpPr>
        <p:spPr>
          <a:xfrm>
            <a:off x="165464" y="2971800"/>
            <a:ext cx="4229100" cy="646331"/>
          </a:xfrm>
          <a:prstGeom prst="rect">
            <a:avLst/>
          </a:prstGeom>
        </p:spPr>
        <p:txBody>
          <a:bodyPr wrap="square">
            <a:spAutoFit/>
          </a:bodyPr>
          <a:lstStyle/>
          <a:p>
            <a:endParaRPr lang="en-US" dirty="0" smtClean="0"/>
          </a:p>
          <a:p>
            <a:endParaRPr lang="en-US" dirty="0"/>
          </a:p>
        </p:txBody>
      </p:sp>
      <p:sp>
        <p:nvSpPr>
          <p:cNvPr id="7" name="Rounded Rectangular Callout 6"/>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It all started with 10 academicians at a grant writing workshop in Atlanta in </a:t>
            </a:r>
            <a:r>
              <a:rPr lang="en-US" sz="3200" b="1" dirty="0" smtClean="0"/>
              <a:t>2012</a:t>
            </a:r>
            <a:endParaRPr lang="en-US" sz="3200" b="1" dirty="0"/>
          </a:p>
        </p:txBody>
      </p:sp>
    </p:spTree>
    <p:extLst>
      <p:ext uri="{BB962C8B-B14F-4D97-AF65-F5344CB8AC3E}">
        <p14:creationId xmlns:p14="http://schemas.microsoft.com/office/powerpoint/2010/main" val="4231122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9" name="Picture 9"/>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66139" y="914400"/>
            <a:ext cx="4177861"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2"/>
          <p:cNvSpPr>
            <a:spLocks noChangeArrowheads="1"/>
          </p:cNvSpPr>
          <p:nvPr/>
        </p:nvSpPr>
        <p:spPr bwMode="auto">
          <a:xfrm>
            <a:off x="1" y="0"/>
            <a:ext cx="9144000" cy="1219200"/>
          </a:xfrm>
          <a:prstGeom prst="flowChartDocument">
            <a:avLst/>
          </a:prstGeom>
          <a:solidFill>
            <a:srgbClr val="92D05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6" name="TextBox 5"/>
          <p:cNvSpPr txBox="1"/>
          <p:nvPr/>
        </p:nvSpPr>
        <p:spPr>
          <a:xfrm>
            <a:off x="165464" y="251838"/>
            <a:ext cx="7997371" cy="1015663"/>
          </a:xfrm>
          <a:prstGeom prst="rect">
            <a:avLst/>
          </a:prstGeom>
          <a:noFill/>
        </p:spPr>
        <p:txBody>
          <a:bodyPr wrap="square" rtlCol="0">
            <a:spAutoFit/>
          </a:bodyPr>
          <a:lstStyle/>
          <a:p>
            <a:r>
              <a:rPr lang="en-US" sz="6000" b="1" dirty="0" smtClean="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History of NICH</a:t>
            </a:r>
          </a:p>
        </p:txBody>
      </p:sp>
      <p:sp>
        <p:nvSpPr>
          <p:cNvPr id="7" name="Rounded Rectangular Callout 6"/>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a:t>“</a:t>
            </a:r>
            <a:r>
              <a:rPr lang="en-US" sz="3200" b="1" i="1" dirty="0"/>
              <a:t>Get organized. </a:t>
            </a:r>
            <a:r>
              <a:rPr lang="en-US" sz="3200" b="1" i="1" dirty="0" smtClean="0"/>
              <a:t>Write </a:t>
            </a:r>
            <a:r>
              <a:rPr lang="en-US" sz="3200" b="1" i="1" dirty="0"/>
              <a:t>a national strategic plan for consumer horticulture.” </a:t>
            </a:r>
            <a:endParaRPr lang="en-US" sz="3200" b="1" i="1" dirty="0" smtClean="0"/>
          </a:p>
          <a:p>
            <a:pPr algn="r"/>
            <a:r>
              <a:rPr lang="en-US" sz="3200" b="1" dirty="0" smtClean="0"/>
              <a:t>Tom Bewick</a:t>
            </a:r>
          </a:p>
          <a:p>
            <a:pPr algn="r"/>
            <a:r>
              <a:rPr lang="en-US" sz="3200" b="1" dirty="0" smtClean="0"/>
              <a:t>USDA</a:t>
            </a:r>
            <a:endParaRPr lang="en-US" sz="3200" b="1" dirty="0"/>
          </a:p>
        </p:txBody>
      </p:sp>
    </p:spTree>
    <p:extLst>
      <p:ext uri="{BB962C8B-B14F-4D97-AF65-F5344CB8AC3E}">
        <p14:creationId xmlns:p14="http://schemas.microsoft.com/office/powerpoint/2010/main" val="3658032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371600"/>
            <a:ext cx="7924799" cy="4953000"/>
          </a:xfrm>
        </p:spPr>
        <p:txBody>
          <a:bodyPr>
            <a:normAutofit/>
          </a:bodyPr>
          <a:lstStyle/>
          <a:p>
            <a:pPr marL="0" indent="0">
              <a:spcBef>
                <a:spcPts val="600"/>
              </a:spcBef>
              <a:spcAft>
                <a:spcPts val="600"/>
              </a:spcAft>
              <a:buNone/>
            </a:pPr>
            <a:r>
              <a:rPr lang="en-US" sz="2400" dirty="0" smtClean="0"/>
              <a:t> </a:t>
            </a:r>
          </a:p>
          <a:p>
            <a:pPr marL="0" indent="0">
              <a:spcBef>
                <a:spcPts val="600"/>
              </a:spcBef>
              <a:spcAft>
                <a:spcPts val="600"/>
              </a:spcAft>
              <a:buNone/>
            </a:pPr>
            <a:endParaRPr lang="en-US" sz="2400" dirty="0" smtClean="0"/>
          </a:p>
          <a:p>
            <a:pPr marL="514350" indent="-514350">
              <a:spcBef>
                <a:spcPts val="600"/>
              </a:spcBef>
              <a:spcAft>
                <a:spcPts val="600"/>
              </a:spcAft>
              <a:buFont typeface="+mj-lt"/>
              <a:buAutoNum type="arabicPeriod"/>
            </a:pPr>
            <a:endParaRPr lang="en-US" sz="2400" dirty="0" smtClean="0">
              <a:solidFill>
                <a:schemeClr val="tx1">
                  <a:lumMod val="65000"/>
                  <a:lumOff val="35000"/>
                </a:schemeClr>
              </a:solidFill>
              <a:latin typeface="Trebuchet MS" panose="020B0603020202020204" pitchFamily="34" charset="0"/>
              <a:ea typeface="Tahoma" panose="020B0604030504040204" pitchFamily="34" charset="0"/>
              <a:cs typeface="Tahoma" panose="020B0604030504040204" pitchFamily="34" charset="0"/>
            </a:endParaRPr>
          </a:p>
          <a:p>
            <a:pPr marL="0" indent="0">
              <a:spcBef>
                <a:spcPts val="600"/>
              </a:spcBef>
              <a:spcAft>
                <a:spcPts val="600"/>
              </a:spcAft>
              <a:buNone/>
            </a:pPr>
            <a:endParaRPr lang="en-US" sz="2400" dirty="0">
              <a:solidFill>
                <a:schemeClr val="tx1">
                  <a:lumMod val="65000"/>
                  <a:lumOff val="35000"/>
                </a:schemeClr>
              </a:solidFill>
              <a:latin typeface="Trebuchet MS" panose="020B0603020202020204" pitchFamily="34" charset="0"/>
            </a:endParaRPr>
          </a:p>
        </p:txBody>
      </p:sp>
      <p:sp>
        <p:nvSpPr>
          <p:cNvPr id="5" name="AutoShape 2"/>
          <p:cNvSpPr>
            <a:spLocks noChangeArrowheads="1"/>
          </p:cNvSpPr>
          <p:nvPr/>
        </p:nvSpPr>
        <p:spPr bwMode="auto">
          <a:xfrm>
            <a:off x="1" y="0"/>
            <a:ext cx="9144000" cy="1219200"/>
          </a:xfrm>
          <a:prstGeom prst="flowChartDocument">
            <a:avLst/>
          </a:prstGeom>
          <a:solidFill>
            <a:srgbClr val="92D05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6" name="TextBox 5"/>
          <p:cNvSpPr txBox="1"/>
          <p:nvPr/>
        </p:nvSpPr>
        <p:spPr>
          <a:xfrm>
            <a:off x="165464" y="251838"/>
            <a:ext cx="7997371" cy="1015663"/>
          </a:xfrm>
          <a:prstGeom prst="rect">
            <a:avLst/>
          </a:prstGeom>
          <a:noFill/>
        </p:spPr>
        <p:txBody>
          <a:bodyPr wrap="square" rtlCol="0">
            <a:spAutoFit/>
          </a:bodyPr>
          <a:lstStyle/>
          <a:p>
            <a:r>
              <a:rPr lang="en-US" sz="6000" b="1" dirty="0" smtClean="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History of NICH</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9600" y="1790774"/>
            <a:ext cx="4659085" cy="3810000"/>
          </a:xfrm>
          <a:prstGeom prst="rect">
            <a:avLst/>
          </a:prstGeom>
        </p:spPr>
      </p:pic>
      <p:sp>
        <p:nvSpPr>
          <p:cNvPr id="7" name="Rounded Rectangular Callout 6"/>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FF00"/>
                </a:solidFill>
              </a:rPr>
              <a:t>2015 </a:t>
            </a:r>
          </a:p>
          <a:p>
            <a:pPr algn="ctr"/>
            <a:r>
              <a:rPr lang="en-US" sz="2800" b="1" dirty="0" smtClean="0">
                <a:solidFill>
                  <a:srgbClr val="FFFF00"/>
                </a:solidFill>
              </a:rPr>
              <a:t>1</a:t>
            </a:r>
            <a:r>
              <a:rPr lang="en-US" sz="2800" b="1" baseline="30000" dirty="0" smtClean="0">
                <a:solidFill>
                  <a:srgbClr val="FFFF00"/>
                </a:solidFill>
              </a:rPr>
              <a:t>st</a:t>
            </a:r>
            <a:r>
              <a:rPr lang="en-US" sz="2800" b="1" dirty="0" smtClean="0">
                <a:solidFill>
                  <a:srgbClr val="FFFF00"/>
                </a:solidFill>
              </a:rPr>
              <a:t> Draft of Vision, Mission &amp;  Goals</a:t>
            </a:r>
          </a:p>
          <a:p>
            <a:pPr algn="ctr"/>
            <a:r>
              <a:rPr lang="en-US" sz="2800" b="1" dirty="0" smtClean="0"/>
              <a:t>2016 </a:t>
            </a:r>
          </a:p>
          <a:p>
            <a:pPr algn="ctr"/>
            <a:r>
              <a:rPr lang="en-US" sz="2800" b="1" dirty="0" smtClean="0"/>
              <a:t>Objectives &amp; Elections</a:t>
            </a:r>
          </a:p>
          <a:p>
            <a:pPr algn="ctr"/>
            <a:r>
              <a:rPr lang="en-US" sz="2800" b="1" dirty="0" smtClean="0">
                <a:solidFill>
                  <a:srgbClr val="FFC000"/>
                </a:solidFill>
              </a:rPr>
              <a:t>2017 </a:t>
            </a:r>
          </a:p>
          <a:p>
            <a:pPr algn="ctr"/>
            <a:r>
              <a:rPr lang="en-US" sz="2800" b="1" dirty="0" smtClean="0">
                <a:solidFill>
                  <a:srgbClr val="FFC000"/>
                </a:solidFill>
              </a:rPr>
              <a:t>Committees</a:t>
            </a:r>
            <a:endParaRPr lang="en-US" sz="2800" b="1" dirty="0">
              <a:solidFill>
                <a:srgbClr val="FFC000"/>
              </a:solidFill>
            </a:endParaRPr>
          </a:p>
        </p:txBody>
      </p:sp>
    </p:spTree>
    <p:extLst>
      <p:ext uri="{BB962C8B-B14F-4D97-AF65-F5344CB8AC3E}">
        <p14:creationId xmlns:p14="http://schemas.microsoft.com/office/powerpoint/2010/main" val="3053450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4288" y="0"/>
            <a:ext cx="9158288" cy="6958013"/>
          </a:xfrm>
          <a:prstGeom prst="rect">
            <a:avLst/>
          </a:prstGeom>
          <a:solidFill>
            <a:srgbClr val="99CC00"/>
          </a:solidFill>
          <a:ln>
            <a:noFill/>
          </a:ln>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sp>
        <p:nvSpPr>
          <p:cNvPr id="4" name="Oval 3"/>
          <p:cNvSpPr/>
          <p:nvPr/>
        </p:nvSpPr>
        <p:spPr>
          <a:xfrm>
            <a:off x="-838200" y="3389312"/>
            <a:ext cx="4114800" cy="4078287"/>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8600" dirty="0" smtClean="0">
                <a:latin typeface="Trebuchet MS" panose="020B0603020202020204" pitchFamily="34" charset="0"/>
                <a:ea typeface="Tahoma" panose="020B0604030504040204" pitchFamily="34" charset="0"/>
                <a:cs typeface="Tahoma" panose="020B0604030504040204" pitchFamily="34" charset="0"/>
              </a:rPr>
              <a:t>2</a:t>
            </a:r>
            <a:endParaRPr lang="en-US" sz="8600" dirty="0">
              <a:latin typeface="Trebuchet MS" panose="020B0603020202020204" pitchFamily="34" charset="0"/>
              <a:ea typeface="Tahoma" panose="020B0604030504040204" pitchFamily="34" charset="0"/>
              <a:cs typeface="Tahoma" panose="020B0604030504040204" pitchFamily="34" charset="0"/>
            </a:endParaRPr>
          </a:p>
        </p:txBody>
      </p:sp>
      <p:sp>
        <p:nvSpPr>
          <p:cNvPr id="4100" name="TextBox 2"/>
          <p:cNvSpPr txBox="1">
            <a:spLocks noChangeArrowheads="1"/>
          </p:cNvSpPr>
          <p:nvPr/>
        </p:nvSpPr>
        <p:spPr bwMode="auto">
          <a:xfrm>
            <a:off x="76200" y="1371600"/>
            <a:ext cx="8991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None/>
            </a:pPr>
            <a:r>
              <a:rPr lang="en-US" altLang="en-US" sz="7200" b="1" dirty="0" smtClean="0">
                <a:solidFill>
                  <a:schemeClr val="bg1"/>
                </a:solidFill>
                <a:latin typeface="Trebuchet MS" panose="020B0603020202020204" pitchFamily="34" charset="0"/>
                <a:ea typeface="Tahoma" panose="020B0604030504040204" pitchFamily="34" charset="0"/>
                <a:cs typeface="Tahoma" panose="020B0604030504040204" pitchFamily="34" charset="0"/>
              </a:rPr>
              <a:t>Who </a:t>
            </a:r>
            <a:r>
              <a:rPr lang="en-US" altLang="en-US" sz="7200" b="1" dirty="0" smtClean="0">
                <a:solidFill>
                  <a:schemeClr val="bg1"/>
                </a:solidFill>
                <a:latin typeface="Trebuchet MS" panose="020B0603020202020204" pitchFamily="34" charset="0"/>
                <a:ea typeface="Tahoma" panose="020B0604030504040204" pitchFamily="34" charset="0"/>
                <a:cs typeface="Tahoma" panose="020B0604030504040204" pitchFamily="34" charset="0"/>
              </a:rPr>
              <a:t>is NICH? </a:t>
            </a:r>
            <a:endParaRPr lang="en-US" altLang="en-US" sz="7200" b="1" dirty="0">
              <a:solidFill>
                <a:schemeClr val="bg1"/>
              </a:solidFill>
              <a:latin typeface="Trebuchet MS" panose="020B060302020202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4942" y="4301966"/>
            <a:ext cx="4065658" cy="1946434"/>
          </a:xfrm>
          <a:prstGeom prst="rect">
            <a:avLst/>
          </a:prstGeom>
        </p:spPr>
      </p:pic>
    </p:spTree>
    <p:extLst>
      <p:ext uri="{BB962C8B-B14F-4D97-AF65-F5344CB8AC3E}">
        <p14:creationId xmlns:p14="http://schemas.microsoft.com/office/powerpoint/2010/main" val="1299410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1194585"/>
            <a:ext cx="2352674" cy="1126343"/>
          </a:xfrm>
          <a:prstGeom prst="rect">
            <a:avLst/>
          </a:prstGeom>
        </p:spPr>
      </p:pic>
      <p:sp>
        <p:nvSpPr>
          <p:cNvPr id="25" name="Oval 24"/>
          <p:cNvSpPr>
            <a:spLocks noChangeAspect="1"/>
          </p:cNvSpPr>
          <p:nvPr/>
        </p:nvSpPr>
        <p:spPr>
          <a:xfrm>
            <a:off x="6596856" y="1981200"/>
            <a:ext cx="1937544" cy="1897504"/>
          </a:xfrm>
          <a:prstGeom prst="ellipse">
            <a:avLst/>
          </a:prstGeom>
          <a:solidFill>
            <a:srgbClr val="99CC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dirty="0"/>
          </a:p>
        </p:txBody>
      </p:sp>
      <p:sp>
        <p:nvSpPr>
          <p:cNvPr id="23" name="Oval 22"/>
          <p:cNvSpPr>
            <a:spLocks noChangeAspect="1"/>
          </p:cNvSpPr>
          <p:nvPr/>
        </p:nvSpPr>
        <p:spPr>
          <a:xfrm>
            <a:off x="4383088" y="152400"/>
            <a:ext cx="1865312" cy="1860550"/>
          </a:xfrm>
          <a:prstGeom prst="ellipse">
            <a:avLst/>
          </a:prstGeom>
          <a:solidFill>
            <a:srgbClr val="FF339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solidFill>
                  <a:schemeClr val="bg1"/>
                </a:solidFill>
                <a:cs typeface="Arial" charset="0"/>
              </a:rPr>
              <a:t> </a:t>
            </a:r>
          </a:p>
        </p:txBody>
      </p:sp>
      <p:sp>
        <p:nvSpPr>
          <p:cNvPr id="8197" name="Title 4"/>
          <p:cNvSpPr txBox="1">
            <a:spLocks/>
          </p:cNvSpPr>
          <p:nvPr/>
        </p:nvSpPr>
        <p:spPr bwMode="auto">
          <a:xfrm>
            <a:off x="1044575" y="26670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dirty="0">
              <a:solidFill>
                <a:srgbClr val="434343"/>
              </a:solidFill>
              <a:latin typeface="Franklin Gothic Book" pitchFamily="34" charset="0"/>
            </a:endParaRPr>
          </a:p>
        </p:txBody>
      </p:sp>
      <p:cxnSp>
        <p:nvCxnSpPr>
          <p:cNvPr id="10" name="Straight Connector 9"/>
          <p:cNvCxnSpPr/>
          <p:nvPr/>
        </p:nvCxnSpPr>
        <p:spPr>
          <a:xfrm>
            <a:off x="3505200" y="2286000"/>
            <a:ext cx="2905126" cy="474662"/>
          </a:xfrm>
          <a:prstGeom prst="line">
            <a:avLst/>
          </a:prstGeom>
          <a:ln w="7620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173631" y="2803237"/>
            <a:ext cx="2769969" cy="1686502"/>
          </a:xfrm>
          <a:prstGeom prst="line">
            <a:avLst/>
          </a:prstGeom>
          <a:ln w="7620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16" name="Oval 15"/>
          <p:cNvSpPr>
            <a:spLocks noChangeAspect="1"/>
          </p:cNvSpPr>
          <p:nvPr/>
        </p:nvSpPr>
        <p:spPr>
          <a:xfrm>
            <a:off x="695324" y="4389912"/>
            <a:ext cx="1906588" cy="1884362"/>
          </a:xfrm>
          <a:prstGeom prst="ellips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203" name="Ellipse 135"/>
          <p:cNvSpPr>
            <a:spLocks noChangeAspect="1" noChangeArrowheads="1"/>
          </p:cNvSpPr>
          <p:nvPr/>
        </p:nvSpPr>
        <p:spPr bwMode="auto">
          <a:xfrm rot="10800000" flipV="1">
            <a:off x="695325" y="446088"/>
            <a:ext cx="2743200" cy="2587625"/>
          </a:xfrm>
          <a:prstGeom prst="ellipse">
            <a:avLst/>
          </a:prstGeom>
          <a:noFill/>
          <a:ln w="76200" cap="rnd">
            <a:solidFill>
              <a:srgbClr val="FF3399"/>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nb-NO" altLang="en-US" sz="1800">
              <a:solidFill>
                <a:srgbClr val="FFFFFF"/>
              </a:solidFill>
              <a:latin typeface="Franklin Gothic Book" pitchFamily="34" charset="0"/>
              <a:ea typeface="MS PGothic" pitchFamily="34" charset="-128"/>
              <a:cs typeface="Franklin Gothic Book" pitchFamily="34" charset="0"/>
            </a:endParaRPr>
          </a:p>
        </p:txBody>
      </p:sp>
      <p:cxnSp>
        <p:nvCxnSpPr>
          <p:cNvPr id="21" name="Straight Connector 20"/>
          <p:cNvCxnSpPr/>
          <p:nvPr/>
        </p:nvCxnSpPr>
        <p:spPr>
          <a:xfrm flipV="1">
            <a:off x="3657600" y="1135063"/>
            <a:ext cx="671512" cy="177800"/>
          </a:xfrm>
          <a:prstGeom prst="line">
            <a:avLst/>
          </a:prstGeom>
          <a:ln w="7620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24" name="Oval 23"/>
          <p:cNvSpPr>
            <a:spLocks noChangeAspect="1"/>
          </p:cNvSpPr>
          <p:nvPr/>
        </p:nvSpPr>
        <p:spPr>
          <a:xfrm>
            <a:off x="5774351" y="4163719"/>
            <a:ext cx="1938698" cy="1855313"/>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b="1" dirty="0">
              <a:solidFill>
                <a:schemeClr val="bg1"/>
              </a:solidFill>
              <a:latin typeface="Trebuchet MS" panose="020B0603020202020204" pitchFamily="34" charset="0"/>
              <a:cs typeface="Arial" charset="0"/>
            </a:endParaRPr>
          </a:p>
        </p:txBody>
      </p:sp>
      <p:sp>
        <p:nvSpPr>
          <p:cNvPr id="8206" name="TextBox 26"/>
          <p:cNvSpPr txBox="1">
            <a:spLocks noChangeArrowheads="1"/>
          </p:cNvSpPr>
          <p:nvPr/>
        </p:nvSpPr>
        <p:spPr bwMode="auto">
          <a:xfrm>
            <a:off x="4379078" y="381000"/>
            <a:ext cx="19335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dirty="0" smtClean="0">
                <a:solidFill>
                  <a:schemeClr val="bg1"/>
                </a:solidFill>
                <a:effectLst>
                  <a:outerShdw blurRad="38100" dist="38100" dir="2700000" algn="tl">
                    <a:srgbClr val="000000">
                      <a:alpha val="43137"/>
                    </a:srgbClr>
                  </a:outerShdw>
                </a:effectLst>
                <a:latin typeface="Trebuchet MS" panose="020B0603020202020204" pitchFamily="34" charset="0"/>
              </a:rPr>
              <a:t>Colleges</a:t>
            </a:r>
            <a:endParaRPr lang="en-US" altLang="en-US" sz="2400" b="1"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pPr algn="ctr" eaLnBrk="1" hangingPunct="1">
              <a:spcBef>
                <a:spcPct val="0"/>
              </a:spcBef>
              <a:buFontTx/>
              <a:buNone/>
            </a:pPr>
            <a:r>
              <a:rPr lang="en-US" altLang="en-US" sz="2400" b="1" dirty="0" smtClean="0">
                <a:solidFill>
                  <a:schemeClr val="bg1"/>
                </a:solidFill>
                <a:effectLst>
                  <a:outerShdw blurRad="38100" dist="38100" dir="2700000" algn="tl">
                    <a:srgbClr val="000000">
                      <a:alpha val="43137"/>
                    </a:srgbClr>
                  </a:outerShdw>
                </a:effectLst>
                <a:latin typeface="Trebuchet MS" panose="020B0603020202020204" pitchFamily="34" charset="0"/>
              </a:rPr>
              <a:t>Universities</a:t>
            </a:r>
          </a:p>
          <a:p>
            <a:pPr algn="ctr" eaLnBrk="1" hangingPunct="1">
              <a:spcBef>
                <a:spcPct val="0"/>
              </a:spcBef>
              <a:buFontTx/>
              <a:buNone/>
            </a:pPr>
            <a:r>
              <a:rPr lang="en-US" altLang="en-US" sz="2400" b="1" dirty="0" smtClean="0">
                <a:solidFill>
                  <a:schemeClr val="bg1"/>
                </a:solidFill>
                <a:effectLst>
                  <a:outerShdw blurRad="38100" dist="38100" dir="2700000" algn="tl">
                    <a:srgbClr val="000000">
                      <a:alpha val="43137"/>
                    </a:srgbClr>
                  </a:outerShdw>
                </a:effectLst>
                <a:latin typeface="Trebuchet MS" panose="020B0603020202020204" pitchFamily="34" charset="0"/>
              </a:rPr>
              <a:t>Researchers</a:t>
            </a:r>
            <a:endParaRPr lang="en-US" altLang="en-US" sz="2400" b="1"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p:txBody>
      </p:sp>
      <p:pic>
        <p:nvPicPr>
          <p:cNvPr id="8207" name="Picture 64" descr="G ONLY CYMK.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450" y="6400800"/>
            <a:ext cx="311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p:cNvCxnSpPr/>
          <p:nvPr/>
        </p:nvCxnSpPr>
        <p:spPr>
          <a:xfrm flipH="1" flipV="1">
            <a:off x="1619401" y="3017608"/>
            <a:ext cx="119816" cy="1241424"/>
          </a:xfrm>
          <a:prstGeom prst="line">
            <a:avLst/>
          </a:prstGeom>
          <a:ln w="7620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43017" name="TextBox 16"/>
          <p:cNvSpPr txBox="1">
            <a:spLocks noChangeArrowheads="1"/>
          </p:cNvSpPr>
          <p:nvPr/>
        </p:nvSpPr>
        <p:spPr bwMode="auto">
          <a:xfrm>
            <a:off x="6520657" y="2459605"/>
            <a:ext cx="2089943"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lnSpc>
                <a:spcPct val="80000"/>
              </a:lnSpc>
              <a:defRPr/>
            </a:pPr>
            <a:r>
              <a:rPr lang="en-US" altLang="en-US" sz="24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rPr>
              <a:t>Government</a:t>
            </a:r>
            <a:endParaRPr lang="en-US" altLang="en-US" sz="24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endParaRPr>
          </a:p>
          <a:p>
            <a:pPr algn="ctr">
              <a:lnSpc>
                <a:spcPct val="80000"/>
              </a:lnSpc>
              <a:defRPr/>
            </a:pPr>
            <a:r>
              <a:rPr lang="en-US" altLang="en-US" sz="24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rPr>
              <a:t>Extension</a:t>
            </a:r>
          </a:p>
          <a:p>
            <a:pPr algn="ctr">
              <a:lnSpc>
                <a:spcPct val="80000"/>
              </a:lnSpc>
              <a:defRPr/>
            </a:pPr>
            <a:r>
              <a:rPr lang="en-US" altLang="en-US" sz="24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rPr>
              <a:t>Master Gardeners</a:t>
            </a:r>
            <a:endParaRPr lang="en-US" altLang="en-US" sz="24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endParaRPr>
          </a:p>
        </p:txBody>
      </p:sp>
      <p:sp>
        <p:nvSpPr>
          <p:cNvPr id="8211" name="TextBox 26"/>
          <p:cNvSpPr txBox="1">
            <a:spLocks noChangeArrowheads="1"/>
          </p:cNvSpPr>
          <p:nvPr/>
        </p:nvSpPr>
        <p:spPr bwMode="auto">
          <a:xfrm>
            <a:off x="971191" y="4872615"/>
            <a:ext cx="13548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smtClean="0">
                <a:solidFill>
                  <a:schemeClr val="bg1"/>
                </a:solidFill>
                <a:effectLst>
                  <a:outerShdw blurRad="38100" dist="38100" dir="2700000" algn="tl">
                    <a:srgbClr val="000000">
                      <a:alpha val="43137"/>
                    </a:srgbClr>
                  </a:outerShdw>
                </a:effectLst>
                <a:latin typeface="Trebuchet MS" panose="020B0603020202020204" pitchFamily="34" charset="0"/>
              </a:rPr>
              <a:t>Public</a:t>
            </a:r>
          </a:p>
          <a:p>
            <a:pPr algn="ctr" eaLnBrk="1" hangingPunct="1">
              <a:spcBef>
                <a:spcPct val="0"/>
              </a:spcBef>
              <a:buFontTx/>
              <a:buNone/>
            </a:pPr>
            <a:r>
              <a:rPr lang="en-US" altLang="en-US" sz="2400" dirty="0" smtClean="0">
                <a:solidFill>
                  <a:schemeClr val="bg1"/>
                </a:solidFill>
                <a:effectLst>
                  <a:outerShdw blurRad="38100" dist="38100" dir="2700000" algn="tl">
                    <a:srgbClr val="000000">
                      <a:alpha val="43137"/>
                    </a:srgbClr>
                  </a:outerShdw>
                </a:effectLst>
                <a:latin typeface="Trebuchet MS" panose="020B0603020202020204" pitchFamily="34" charset="0"/>
              </a:rPr>
              <a:t>Gardens</a:t>
            </a:r>
            <a:endParaRPr lang="en-US" altLang="en-US" sz="2400" dirty="0">
              <a:solidFill>
                <a:schemeClr val="bg1"/>
              </a:solidFill>
              <a:effectLst>
                <a:outerShdw blurRad="38100" dist="38100" dir="2700000" algn="tl">
                  <a:srgbClr val="000000">
                    <a:alpha val="43137"/>
                  </a:srgbClr>
                </a:outerShdw>
              </a:effectLst>
              <a:latin typeface="Trebuchet MS" panose="020B0603020202020204" pitchFamily="34" charset="0"/>
            </a:endParaRPr>
          </a:p>
        </p:txBody>
      </p:sp>
      <p:cxnSp>
        <p:nvCxnSpPr>
          <p:cNvPr id="27" name="Straight Connector 26"/>
          <p:cNvCxnSpPr/>
          <p:nvPr/>
        </p:nvCxnSpPr>
        <p:spPr>
          <a:xfrm>
            <a:off x="2743200" y="3124200"/>
            <a:ext cx="1143000" cy="1600200"/>
          </a:xfrm>
          <a:prstGeom prst="line">
            <a:avLst/>
          </a:prstGeom>
          <a:ln w="76200" cap="rnd" cmpd="sng">
            <a:solidFill>
              <a:srgbClr val="434343"/>
            </a:solidFill>
            <a:prstDash val="sysDot"/>
            <a:round/>
          </a:ln>
          <a:effectLst/>
        </p:spPr>
        <p:style>
          <a:lnRef idx="2">
            <a:schemeClr val="accent1"/>
          </a:lnRef>
          <a:fillRef idx="0">
            <a:schemeClr val="accent1"/>
          </a:fillRef>
          <a:effectRef idx="1">
            <a:schemeClr val="accent1"/>
          </a:effectRef>
          <a:fontRef idx="minor">
            <a:schemeClr val="tx1"/>
          </a:fontRef>
        </p:style>
      </p:cxnSp>
      <p:sp>
        <p:nvSpPr>
          <p:cNvPr id="31" name="Oval 30"/>
          <p:cNvSpPr>
            <a:spLocks noChangeAspect="1"/>
          </p:cNvSpPr>
          <p:nvPr/>
        </p:nvSpPr>
        <p:spPr>
          <a:xfrm>
            <a:off x="3372979" y="4846906"/>
            <a:ext cx="1902742" cy="17526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solidFill>
                <a:schemeClr val="bg1"/>
              </a:solidFill>
              <a:cs typeface="Arial" charset="0"/>
            </a:endParaRPr>
          </a:p>
        </p:txBody>
      </p:sp>
      <p:sp>
        <p:nvSpPr>
          <p:cNvPr id="33" name="TextBox 16"/>
          <p:cNvSpPr txBox="1">
            <a:spLocks noChangeArrowheads="1"/>
          </p:cNvSpPr>
          <p:nvPr/>
        </p:nvSpPr>
        <p:spPr bwMode="auto">
          <a:xfrm>
            <a:off x="3267074" y="5181600"/>
            <a:ext cx="212407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lnSpc>
                <a:spcPct val="80000"/>
              </a:lnSpc>
              <a:defRPr/>
            </a:pPr>
            <a:r>
              <a:rPr lang="en-US" altLang="en-US" sz="24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rPr>
              <a:t>Non-Profits</a:t>
            </a:r>
          </a:p>
          <a:p>
            <a:pPr algn="ctr">
              <a:lnSpc>
                <a:spcPct val="80000"/>
              </a:lnSpc>
              <a:defRPr/>
            </a:pPr>
            <a:r>
              <a:rPr lang="en-US" altLang="en-US" sz="24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rPr>
              <a:t>Associations</a:t>
            </a:r>
          </a:p>
          <a:p>
            <a:pPr algn="ctr">
              <a:lnSpc>
                <a:spcPct val="80000"/>
              </a:lnSpc>
              <a:defRPr/>
            </a:pPr>
            <a:r>
              <a:rPr lang="en-US" altLang="en-US" sz="2400" b="1" dirty="0" err="1"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rPr>
              <a:t>Affliates</a:t>
            </a:r>
            <a:endParaRPr lang="en-US" altLang="en-US" sz="24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endParaRPr>
          </a:p>
        </p:txBody>
      </p:sp>
      <p:sp>
        <p:nvSpPr>
          <p:cNvPr id="26" name="TextBox 16"/>
          <p:cNvSpPr txBox="1">
            <a:spLocks noChangeArrowheads="1"/>
          </p:cNvSpPr>
          <p:nvPr/>
        </p:nvSpPr>
        <p:spPr bwMode="auto">
          <a:xfrm>
            <a:off x="5638800" y="4373940"/>
            <a:ext cx="21240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lnSpc>
                <a:spcPct val="80000"/>
              </a:lnSpc>
              <a:defRPr/>
            </a:pPr>
            <a:r>
              <a:rPr lang="en-US" alt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rPr>
              <a:t>Breeders</a:t>
            </a:r>
            <a:endParaRPr lang="en-US" alt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endParaRPr>
          </a:p>
          <a:p>
            <a:pPr algn="ctr">
              <a:lnSpc>
                <a:spcPct val="80000"/>
              </a:lnSpc>
              <a:defRPr/>
            </a:pPr>
            <a:r>
              <a:rPr lang="en-US" alt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rPr>
              <a:t>Growers</a:t>
            </a:r>
            <a:endParaRPr lang="en-US" alt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endParaRPr>
          </a:p>
          <a:p>
            <a:pPr algn="ctr">
              <a:lnSpc>
                <a:spcPct val="80000"/>
              </a:lnSpc>
              <a:defRPr/>
            </a:pPr>
            <a:r>
              <a:rPr lang="en-US" alt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rPr>
              <a:t>Landscapers</a:t>
            </a:r>
          </a:p>
          <a:p>
            <a:pPr algn="ctr">
              <a:lnSpc>
                <a:spcPct val="80000"/>
              </a:lnSpc>
              <a:defRPr/>
            </a:pPr>
            <a:r>
              <a:rPr lang="en-US" alt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rPr>
              <a:t>Service Pros</a:t>
            </a:r>
          </a:p>
          <a:p>
            <a:pPr algn="ctr">
              <a:lnSpc>
                <a:spcPct val="80000"/>
              </a:lnSpc>
              <a:defRPr/>
            </a:pPr>
            <a:r>
              <a:rPr lang="en-US" alt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rPr>
              <a:t>Retailers</a:t>
            </a:r>
            <a:endParaRPr lang="en-US" alt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endParaRPr>
          </a:p>
          <a:p>
            <a:pPr algn="ctr">
              <a:lnSpc>
                <a:spcPct val="80000"/>
              </a:lnSpc>
              <a:defRPr/>
            </a:pPr>
            <a:r>
              <a:rPr lang="en-US" altLang="en-US" sz="2000" b="1" dirty="0" smtClean="0">
                <a:solidFill>
                  <a:schemeClr val="bg1"/>
                </a:solidFill>
                <a:effectLst>
                  <a:outerShdw blurRad="38100" dist="38100" dir="2700000" algn="tl">
                    <a:srgbClr val="000000">
                      <a:alpha val="43137"/>
                    </a:srgbClr>
                  </a:outerShdw>
                </a:effectLst>
                <a:latin typeface="Trebuchet MS" panose="020B0603020202020204" pitchFamily="34" charset="0"/>
                <a:ea typeface="MS PGothic" pitchFamily="34" charset="-128"/>
                <a:cs typeface="Franklin Gothic Book" pitchFamily="34" charset="0"/>
              </a:rPr>
              <a:t>Vendors</a:t>
            </a:r>
          </a:p>
        </p:txBody>
      </p:sp>
    </p:spTree>
    <p:extLst>
      <p:ext uri="{BB962C8B-B14F-4D97-AF65-F5344CB8AC3E}">
        <p14:creationId xmlns:p14="http://schemas.microsoft.com/office/powerpoint/2010/main" val="1710442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helsea Flower Show 2016"/>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372"/>
          <a:stretch/>
        </p:blipFill>
        <p:spPr bwMode="auto">
          <a:xfrm>
            <a:off x="4876800" y="914400"/>
            <a:ext cx="4267201" cy="59436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p:cNvSpPr>
            <a:spLocks noChangeArrowheads="1"/>
          </p:cNvSpPr>
          <p:nvPr/>
        </p:nvSpPr>
        <p:spPr bwMode="auto">
          <a:xfrm>
            <a:off x="1" y="0"/>
            <a:ext cx="9144000" cy="1219200"/>
          </a:xfrm>
          <a:prstGeom prst="flowChartDocument">
            <a:avLst/>
          </a:prstGeom>
          <a:solidFill>
            <a:srgbClr val="92D050"/>
          </a:solidFill>
          <a:ln>
            <a:noFill/>
          </a:ln>
          <a:effectLst/>
          <a:extLst/>
        </p:spPr>
        <p:txBody>
          <a:bodyPr vert="horz" wrap="square" lIns="36576" tIns="36576" rIns="36576" bIns="36576" numCol="1" anchor="t" anchorCtr="0" compatLnSpc="1">
            <a:prstTxWarp prst="textNoShape">
              <a:avLst/>
            </a:prstTxWarp>
          </a:bodyPr>
          <a:lstStyle/>
          <a:p>
            <a:endParaRPr lang="en-US" dirty="0"/>
          </a:p>
        </p:txBody>
      </p:sp>
      <p:sp>
        <p:nvSpPr>
          <p:cNvPr id="6" name="TextBox 5"/>
          <p:cNvSpPr txBox="1"/>
          <p:nvPr/>
        </p:nvSpPr>
        <p:spPr>
          <a:xfrm>
            <a:off x="165464" y="251838"/>
            <a:ext cx="7997371" cy="1015663"/>
          </a:xfrm>
          <a:prstGeom prst="rect">
            <a:avLst/>
          </a:prstGeom>
          <a:noFill/>
        </p:spPr>
        <p:txBody>
          <a:bodyPr wrap="square" rtlCol="0">
            <a:spAutoFit/>
          </a:bodyPr>
          <a:lstStyle/>
          <a:p>
            <a:r>
              <a:rPr lang="en-US" sz="6000" b="1" dirty="0">
                <a:solidFill>
                  <a:schemeClr val="bg1"/>
                </a:solidFill>
                <a:effectLst>
                  <a:reflection blurRad="6350" stA="50000" endA="300" endPos="50000" dist="29997" dir="5400000" sy="-100000" algn="bl" rotWithShape="0"/>
                </a:effectLst>
                <a:latin typeface="Trebuchet MS" panose="020B0603020202020204" pitchFamily="34" charset="0"/>
                <a:ea typeface="Tahoma" panose="020B0604030504040204" pitchFamily="34" charset="0"/>
                <a:cs typeface="Tahoma" panose="020B0604030504040204" pitchFamily="34" charset="0"/>
              </a:rPr>
              <a:t>Vision of NICH</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5943600"/>
            <a:ext cx="1730019" cy="828247"/>
          </a:xfrm>
          <a:prstGeom prst="rect">
            <a:avLst/>
          </a:prstGeom>
        </p:spPr>
      </p:pic>
      <p:sp>
        <p:nvSpPr>
          <p:cNvPr id="8" name="Rounded Rectangular Callout 7"/>
          <p:cNvSpPr/>
          <p:nvPr/>
        </p:nvSpPr>
        <p:spPr>
          <a:xfrm>
            <a:off x="762000" y="1752600"/>
            <a:ext cx="3429000" cy="3505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NICH’s vision is </a:t>
            </a:r>
          </a:p>
          <a:p>
            <a:pPr algn="ctr"/>
            <a:r>
              <a:rPr lang="en-US" sz="2800" b="1" dirty="0">
                <a:solidFill>
                  <a:schemeClr val="bg1"/>
                </a:solidFill>
              </a:rPr>
              <a:t>to increase participation </a:t>
            </a:r>
          </a:p>
          <a:p>
            <a:pPr algn="ctr"/>
            <a:r>
              <a:rPr lang="en-US" sz="2800" b="1" dirty="0">
                <a:solidFill>
                  <a:schemeClr val="bg1"/>
                </a:solidFill>
              </a:rPr>
              <a:t>in gardening, </a:t>
            </a:r>
          </a:p>
          <a:p>
            <a:pPr algn="ctr"/>
            <a:r>
              <a:rPr lang="en-US" sz="2800" b="1" dirty="0">
                <a:solidFill>
                  <a:schemeClr val="bg1"/>
                </a:solidFill>
              </a:rPr>
              <a:t>both indoors and out,</a:t>
            </a:r>
          </a:p>
          <a:p>
            <a:pPr algn="ctr"/>
            <a:r>
              <a:rPr lang="en-US" sz="2800" b="1" dirty="0" smtClean="0">
                <a:solidFill>
                  <a:schemeClr val="bg1"/>
                </a:solidFill>
              </a:rPr>
              <a:t>from </a:t>
            </a:r>
            <a:r>
              <a:rPr lang="en-US" sz="2800" b="1" dirty="0">
                <a:solidFill>
                  <a:schemeClr val="bg1"/>
                </a:solidFill>
              </a:rPr>
              <a:t>70% to 90%</a:t>
            </a:r>
          </a:p>
          <a:p>
            <a:pPr algn="ctr"/>
            <a:r>
              <a:rPr lang="en-US" sz="2800" b="1" dirty="0">
                <a:solidFill>
                  <a:schemeClr val="bg1"/>
                </a:solidFill>
              </a:rPr>
              <a:t>by 2025</a:t>
            </a:r>
          </a:p>
        </p:txBody>
      </p:sp>
    </p:spTree>
    <p:extLst>
      <p:ext uri="{BB962C8B-B14F-4D97-AF65-F5344CB8AC3E}">
        <p14:creationId xmlns:p14="http://schemas.microsoft.com/office/powerpoint/2010/main" val="1302257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23693</TotalTime>
  <Words>976</Words>
  <Application>Microsoft Office PowerPoint</Application>
  <PresentationFormat>On-screen Show (4:3)</PresentationFormat>
  <Paragraphs>332</Paragraphs>
  <Slides>29</Slides>
  <Notes>21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 Marketing Presentation to Garden Media Group</dc:title>
  <dc:creator>Kate Manchester</dc:creator>
  <cp:lastModifiedBy>Susan McCoy</cp:lastModifiedBy>
  <cp:revision>475</cp:revision>
  <cp:lastPrinted>2014-12-09T14:12:40Z</cp:lastPrinted>
  <dcterms:created xsi:type="dcterms:W3CDTF">2013-07-01T19:52:26Z</dcterms:created>
  <dcterms:modified xsi:type="dcterms:W3CDTF">2018-05-01T21:00:03Z</dcterms:modified>
</cp:coreProperties>
</file>