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98" r:id="rId2"/>
    <p:sldId id="306" r:id="rId3"/>
    <p:sldId id="307" r:id="rId4"/>
    <p:sldId id="316" r:id="rId5"/>
    <p:sldId id="322" r:id="rId6"/>
    <p:sldId id="317" r:id="rId7"/>
    <p:sldId id="308" r:id="rId8"/>
    <p:sldId id="309" r:id="rId9"/>
    <p:sldId id="313" r:id="rId10"/>
    <p:sldId id="321" r:id="rId11"/>
    <p:sldId id="310" r:id="rId12"/>
    <p:sldId id="311" r:id="rId13"/>
    <p:sldId id="328" r:id="rId14"/>
    <p:sldId id="336" r:id="rId15"/>
    <p:sldId id="326" r:id="rId16"/>
    <p:sldId id="327" r:id="rId17"/>
    <p:sldId id="337" r:id="rId18"/>
    <p:sldId id="329" r:id="rId19"/>
    <p:sldId id="330" r:id="rId20"/>
    <p:sldId id="339" r:id="rId21"/>
    <p:sldId id="340" r:id="rId22"/>
    <p:sldId id="3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90" autoAdjust="0"/>
    <p:restoredTop sz="57500" autoAdjust="0"/>
  </p:normalViewPr>
  <p:slideViewPr>
    <p:cSldViewPr snapToGrid="0" snapToObjects="1">
      <p:cViewPr varScale="1">
        <p:scale>
          <a:sx n="52" d="100"/>
          <a:sy n="52" d="100"/>
        </p:scale>
        <p:origin x="1160" y="176"/>
      </p:cViewPr>
      <p:guideLst>
        <p:guide orient="horz" pos="2160"/>
        <p:guide pos="3840"/>
      </p:guideLst>
    </p:cSldViewPr>
  </p:slideViewPr>
  <p:notesTextViewPr>
    <p:cViewPr>
      <p:scale>
        <a:sx n="1" d="1"/>
        <a:sy n="1" d="1"/>
      </p:scale>
      <p:origin x="0" y="0"/>
    </p:cViewPr>
  </p:notesTextViewPr>
  <p:sorterViewPr>
    <p:cViewPr>
      <p:scale>
        <a:sx n="66" d="100"/>
        <a:sy n="66" d="100"/>
      </p:scale>
      <p:origin x="0" y="-25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133AB-5A11-A34E-BE2C-CC1D2A50C836}" type="datetimeFigureOut">
              <a:rPr lang="en-US" smtClean="0"/>
              <a:t>7/24/18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E66E3-9A0C-A447-B3A9-9C13DCE1DE4E}" type="slidenum">
              <a:rPr lang="en-US" smtClean="0"/>
              <a:t>‹#›</a:t>
            </a:fld>
            <a:endParaRPr lang="en-US"/>
          </a:p>
        </p:txBody>
      </p:sp>
    </p:spTree>
    <p:extLst>
      <p:ext uri="{BB962C8B-B14F-4D97-AF65-F5344CB8AC3E}">
        <p14:creationId xmlns:p14="http://schemas.microsoft.com/office/powerpoint/2010/main" val="157667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a:t>
            </a:fld>
            <a:endParaRPr lang="en-US"/>
          </a:p>
        </p:txBody>
      </p:sp>
    </p:spTree>
    <p:extLst>
      <p:ext uri="{BB962C8B-B14F-4D97-AF65-F5344CB8AC3E}">
        <p14:creationId xmlns:p14="http://schemas.microsoft.com/office/powerpoint/2010/main" val="328985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a:p>
            <a:endParaRPr lang="en-US" dirty="0"/>
          </a:p>
          <a:p>
            <a:r>
              <a:rPr lang="en-US" dirty="0"/>
              <a:t>A</a:t>
            </a:r>
            <a:r>
              <a:rPr lang="en-US" baseline="0" dirty="0"/>
              <a:t> somewhat unique aspect of the SCRI is the importance of stakeholder input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 reviews are completed in two stages.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a:t>
            </a:r>
            <a:r>
              <a:rPr lang="en-US" baseline="0" dirty="0"/>
              <a:t> proposal are reviewed by stakeholders. Industry representatives from across many different specialty crop sectors, review each proposal and ask ‘why is this project important to Consumer Horticulture stakeholders?’ Only proposals that pass this stakeholder relevancy review are invited to submit a full proposal.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Those invited to submit a full proposal must then pass a technical review committee. During this phase, scientists and other technical reviewers consider factors such as the experimental design, qualifications of the research and extension team, and the importance of each proposed project to advancing the science of specialty crop production.</a:t>
            </a:r>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10</a:t>
            </a:fld>
            <a:endParaRPr lang="en-US"/>
          </a:p>
        </p:txBody>
      </p:sp>
    </p:spTree>
    <p:extLst>
      <p:ext uri="{BB962C8B-B14F-4D97-AF65-F5344CB8AC3E}">
        <p14:creationId xmlns:p14="http://schemas.microsoft.com/office/powerpoint/2010/main" val="260655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GAIL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Ellen and I are going to present the</a:t>
            </a:r>
            <a:r>
              <a:rPr lang="en-US" sz="1200" kern="1200" baseline="0" dirty="0">
                <a:solidFill>
                  <a:schemeClr val="tx1"/>
                </a:solidFill>
                <a:effectLst/>
                <a:latin typeface="+mn-lt"/>
                <a:ea typeface="+mn-ea"/>
                <a:cs typeface="+mn-cs"/>
              </a:rPr>
              <a:t> NICH goals and objectives ~ but before we get there, just a few quick notes.</a:t>
            </a:r>
          </a:p>
          <a:p>
            <a:pPr lvl="0"/>
            <a:endParaRPr lang="en-US" sz="1200" kern="1200" baseline="0" dirty="0">
              <a:solidFill>
                <a:schemeClr val="tx1"/>
              </a:solidFill>
              <a:effectLst/>
              <a:latin typeface="+mn-lt"/>
              <a:ea typeface="+mn-ea"/>
              <a:cs typeface="+mn-cs"/>
            </a:endParaRPr>
          </a:p>
          <a:p>
            <a:pPr marL="228600" lvl="0" indent="-228600">
              <a:buAutoNum type="arabicParenR"/>
            </a:pPr>
            <a:r>
              <a:rPr lang="en-US" sz="1200" kern="1200" baseline="0" dirty="0">
                <a:solidFill>
                  <a:schemeClr val="tx1"/>
                </a:solidFill>
                <a:effectLst/>
                <a:latin typeface="+mn-lt"/>
                <a:ea typeface="+mn-ea"/>
                <a:cs typeface="+mn-cs"/>
              </a:rPr>
              <a:t>These goals and objectives were developed by NICH committees over the course of two years, and have been repeatedly vetted by the stakeholders in industry, academia, and in the non-profit sector.</a:t>
            </a:r>
          </a:p>
          <a:p>
            <a:pPr marL="228600" lvl="0" indent="-228600">
              <a:buAutoNum type="arabicParenR"/>
            </a:pPr>
            <a:r>
              <a:rPr lang="en-US" sz="1200" kern="1200" baseline="0" dirty="0">
                <a:solidFill>
                  <a:schemeClr val="tx1"/>
                </a:solidFill>
                <a:effectLst/>
                <a:latin typeface="+mn-lt"/>
                <a:ea typeface="+mn-ea"/>
                <a:cs typeface="+mn-cs"/>
              </a:rPr>
              <a:t>The goals guide NICH’s work, but also serve as broad research and extension objectives and priorities for consumer horticulture.</a:t>
            </a:r>
          </a:p>
          <a:p>
            <a:pPr marL="228600" lvl="0" indent="-228600">
              <a:buAutoNum type="arabicParenR"/>
            </a:pPr>
            <a:r>
              <a:rPr lang="en-US" sz="1200" kern="1200" baseline="0" dirty="0">
                <a:solidFill>
                  <a:schemeClr val="tx1"/>
                </a:solidFill>
                <a:effectLst/>
                <a:latin typeface="+mn-lt"/>
                <a:ea typeface="+mn-ea"/>
                <a:cs typeface="+mn-cs"/>
              </a:rPr>
              <a:t>One of the strongest aspects of these goals and objectives are that they are flexible enough to encompass just about any research or extension project that would be a high priority project in consumer horticulture</a:t>
            </a:r>
          </a:p>
          <a:p>
            <a:pPr marL="228600" lvl="0" indent="-228600">
              <a:buAutoNum type="arabicParenR"/>
            </a:pPr>
            <a:r>
              <a:rPr lang="en-US" sz="1200" kern="1200" baseline="0" dirty="0">
                <a:solidFill>
                  <a:schemeClr val="tx1"/>
                </a:solidFill>
                <a:effectLst/>
                <a:latin typeface="+mn-lt"/>
                <a:ea typeface="+mn-ea"/>
                <a:cs typeface="+mn-cs"/>
              </a:rPr>
              <a:t>Another strength of these goals and objectives is that they serve the needs of a broad base of consumer horticulture industries, while addressing key questions and projects that are of interest to scientist and extension professionals. </a:t>
            </a:r>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11</a:t>
            </a:fld>
            <a:endParaRPr lang="en-US"/>
          </a:p>
        </p:txBody>
      </p:sp>
    </p:spTree>
    <p:extLst>
      <p:ext uri="{BB962C8B-B14F-4D97-AF65-F5344CB8AC3E}">
        <p14:creationId xmlns:p14="http://schemas.microsoft.com/office/powerpoint/2010/main" val="408285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a:p>
            <a:endParaRPr lang="en-US" dirty="0"/>
          </a:p>
          <a:p>
            <a:r>
              <a:rPr lang="en-US" dirty="0"/>
              <a:t>NICH</a:t>
            </a:r>
            <a:r>
              <a:rPr lang="en-US" baseline="0" dirty="0"/>
              <a:t> has three broad goals:</a:t>
            </a:r>
          </a:p>
          <a:p>
            <a:endParaRPr lang="en-US" baseline="0" dirty="0"/>
          </a:p>
          <a:p>
            <a:pPr marL="742950" indent="-742950">
              <a:buFont typeface="+mj-lt"/>
              <a:buAutoNum type="arabicPeriod"/>
            </a:pPr>
            <a:r>
              <a:rPr lang="en-US" sz="1200" dirty="0"/>
              <a:t>Cultivate Healthy, Connected and Engaged Communities</a:t>
            </a:r>
          </a:p>
          <a:p>
            <a:pPr marL="742950" indent="-742950">
              <a:buFont typeface="+mj-lt"/>
              <a:buAutoNum type="arabicPeriod"/>
            </a:pPr>
            <a:r>
              <a:rPr lang="en-US" sz="1200" dirty="0"/>
              <a:t>Restore, Protect, and Conserve Natural Resources through Consumer Horticulture Research and Education</a:t>
            </a:r>
          </a:p>
          <a:p>
            <a:pPr marL="742950" indent="-742950">
              <a:buFont typeface="+mj-lt"/>
              <a:buAutoNum type="arabicPeriod"/>
            </a:pPr>
            <a:r>
              <a:rPr lang="en-US" sz="1200" dirty="0"/>
              <a:t>To ensure that Consumer Horticulture is recognized as a Driver of the Agricultural Economy</a:t>
            </a:r>
          </a:p>
          <a:p>
            <a:pPr marL="742950" indent="-742950">
              <a:buFont typeface="+mj-lt"/>
              <a:buAutoNum type="arabicPeriod"/>
            </a:pPr>
            <a:endParaRPr lang="en-US" sz="1200" dirty="0"/>
          </a:p>
          <a:p>
            <a:pPr marL="0" indent="0">
              <a:buFont typeface="+mj-lt"/>
              <a:buNone/>
            </a:pPr>
            <a:r>
              <a:rPr lang="en-US" sz="1200" dirty="0"/>
              <a:t>Each of these goals has an associated list of objectives.</a:t>
            </a:r>
            <a:r>
              <a:rPr lang="en-US" sz="1200" baseline="0" dirty="0"/>
              <a:t> Together, these serve as NICH’s Research and Extension Objectives and Priorities. We’ll present the these objectives and priorities, over the next few slides, and will provide an example of how INVESTING in consumer horticulture research and extension will benefit consumer horticulture industries and stakeholders.</a:t>
            </a:r>
            <a:endParaRPr lang="en-US" sz="1200" dirty="0"/>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12</a:t>
            </a:fld>
            <a:endParaRPr lang="en-US"/>
          </a:p>
        </p:txBody>
      </p:sp>
    </p:spTree>
    <p:extLst>
      <p:ext uri="{BB962C8B-B14F-4D97-AF65-F5344CB8AC3E}">
        <p14:creationId xmlns:p14="http://schemas.microsoft.com/office/powerpoint/2010/main" val="375465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a:p>
            <a:endParaRPr lang="en-US" dirty="0"/>
          </a:p>
          <a:p>
            <a:r>
              <a:rPr lang="en-US" dirty="0"/>
              <a:t>Our</a:t>
            </a:r>
            <a:r>
              <a:rPr lang="en-US" baseline="0" dirty="0"/>
              <a:t> research and extension objectives and priorities, related to community health are:</a:t>
            </a:r>
          </a:p>
          <a:p>
            <a:endParaRPr lang="en-US" baseline="0" dirty="0"/>
          </a:p>
          <a:p>
            <a:pPr marL="228600" indent="-228600">
              <a:buAutoNum type="arabicParenR"/>
            </a:pPr>
            <a:r>
              <a:rPr lang="en-US" baseline="0" dirty="0"/>
              <a:t>To educated the public on the nutritional, physical, psychological, and social health benefits of consumer horticulture,</a:t>
            </a:r>
          </a:p>
          <a:p>
            <a:pPr marL="228600" indent="-228600">
              <a:buAutoNum type="arabicParenR"/>
            </a:pPr>
            <a:r>
              <a:rPr lang="en-US" baseline="0" dirty="0"/>
              <a:t>To provide policymakers with current scientific information that supports the social and community health impacts of consumer horticulture, and</a:t>
            </a:r>
          </a:p>
          <a:p>
            <a:pPr marL="228600" indent="-228600">
              <a:buAutoNum type="arabicParenR"/>
            </a:pPr>
            <a:r>
              <a:rPr lang="en-US" baseline="0" dirty="0"/>
              <a:t>To strengthen the adoption of Consumer Horticulture in the US as an effective tool for improving human health and community well-being across diverse populations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13</a:t>
            </a:fld>
            <a:endParaRPr lang="en-US"/>
          </a:p>
        </p:txBody>
      </p:sp>
    </p:spTree>
    <p:extLst>
      <p:ext uri="{BB962C8B-B14F-4D97-AF65-F5344CB8AC3E}">
        <p14:creationId xmlns:p14="http://schemas.microsoft.com/office/powerpoint/2010/main" val="225982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a:p>
            <a:endParaRPr lang="en-US" dirty="0"/>
          </a:p>
          <a:p>
            <a:pPr marL="0" indent="0">
              <a:buNone/>
            </a:pPr>
            <a:r>
              <a:rPr lang="en-US" dirty="0"/>
              <a:t>And as an example of</a:t>
            </a:r>
            <a:r>
              <a:rPr lang="en-US" baseline="0" dirty="0"/>
              <a:t> how investing in consumer horticulture COMMUNITY research and extension can benefit consumer horticulture industries, we need to look no further than the SNAP-Ed program (formerly known as the food stamp program). This program, which is one of the largest budgetary items for the USDA, used limit education direct nutrition education ~ and focused heavily on the food pyramid. It also limited program expenditures to food.</a:t>
            </a:r>
          </a:p>
          <a:p>
            <a:pPr marL="0" indent="0">
              <a:buNone/>
            </a:pPr>
            <a:endParaRPr lang="en-US" baseline="0" dirty="0"/>
          </a:p>
          <a:p>
            <a:pPr marL="0" indent="0">
              <a:buNone/>
            </a:pPr>
            <a:r>
              <a:rPr lang="en-US" baseline="0" dirty="0"/>
              <a:t>However, due to research, which showed that garden-based nutrition education programs did a better job of improving healthy eating outcomes, compared to education programs that focused on nutrition principles ~ the program has now expanded to encourage gardening. In fact, the research showed that kids who learned about the food pyramid knew why they should eat more vegetables, but that they did not improve their eating habits. Kids who gardened improved their eating habits, but fared worse on nutrition quizzes. So ~ kids who garden eat healthier, even if they don’t know why they are eating healthier.</a:t>
            </a:r>
          </a:p>
          <a:p>
            <a:pPr marL="0" indent="0">
              <a:buNone/>
            </a:pPr>
            <a:endParaRPr lang="en-US" baseline="0" dirty="0"/>
          </a:p>
          <a:p>
            <a:pPr marL="0" indent="0">
              <a:buNone/>
            </a:pPr>
            <a:r>
              <a:rPr lang="en-US" baseline="0" dirty="0"/>
              <a:t>Today, SNAP-Ed funds can be used to teach gardening, as a component of a comprehensive nutrition education program. And, families that receive SNAP-Ed benefits can now use these funds to buy edible plant starts and seeds at farmers markets across the nation.</a:t>
            </a:r>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14</a:t>
            </a:fld>
            <a:endParaRPr lang="en-US"/>
          </a:p>
        </p:txBody>
      </p:sp>
    </p:spTree>
    <p:extLst>
      <p:ext uri="{BB962C8B-B14F-4D97-AF65-F5344CB8AC3E}">
        <p14:creationId xmlns:p14="http://schemas.microsoft.com/office/powerpoint/2010/main" val="316862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a:p>
            <a:endParaRPr lang="en-US" dirty="0"/>
          </a:p>
          <a:p>
            <a:r>
              <a:rPr lang="en-US" dirty="0"/>
              <a:t>We have six</a:t>
            </a:r>
            <a:r>
              <a:rPr lang="en-US" baseline="0" dirty="0"/>
              <a:t> research and extension objectives and priorities, related to environmental health. They are to:</a:t>
            </a:r>
          </a:p>
          <a:p>
            <a:endParaRPr lang="en-US" dirty="0"/>
          </a:p>
          <a:p>
            <a:pPr marL="514350" indent="-514350">
              <a:buFont typeface="+mj-lt"/>
              <a:buAutoNum type="arabicPeriod"/>
            </a:pPr>
            <a:r>
              <a:rPr lang="en-US" sz="1200" dirty="0">
                <a:effectLst/>
              </a:rPr>
              <a:t>Communicate the environmental benefits of Consumer Horticulture.</a:t>
            </a:r>
          </a:p>
          <a:p>
            <a:pPr marL="514350" indent="-514350">
              <a:buFont typeface="+mj-lt"/>
              <a:buAutoNum type="arabicPeriod"/>
            </a:pPr>
            <a:r>
              <a:rPr lang="en-US" sz="1200" dirty="0">
                <a:effectLst/>
              </a:rPr>
              <a:t>Develop and promote sustainable practices specific to Consumer Horticulture.</a:t>
            </a:r>
          </a:p>
          <a:p>
            <a:pPr marL="514350" indent="-514350">
              <a:buFont typeface="+mj-lt"/>
              <a:buAutoNum type="arabicPeriod"/>
            </a:pPr>
            <a:r>
              <a:rPr lang="en-US" sz="1200" dirty="0">
                <a:effectLst/>
              </a:rPr>
              <a:t>Educate practitioners on the appropriate use of production and management inputs.</a:t>
            </a:r>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15</a:t>
            </a:fld>
            <a:endParaRPr lang="en-US"/>
          </a:p>
        </p:txBody>
      </p:sp>
    </p:spTree>
    <p:extLst>
      <p:ext uri="{BB962C8B-B14F-4D97-AF65-F5344CB8AC3E}">
        <p14:creationId xmlns:p14="http://schemas.microsoft.com/office/powerpoint/2010/main" val="2444211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startAt="4"/>
            </a:pPr>
            <a:r>
              <a:rPr lang="en-US" sz="1200" dirty="0">
                <a:effectLst/>
              </a:rPr>
              <a:t>Identify and implement the positive environmental impacts of Consumer Horticulture on water quantity and quality resources.</a:t>
            </a:r>
          </a:p>
          <a:p>
            <a:pPr marL="514350" indent="-514350">
              <a:buFont typeface="+mj-lt"/>
              <a:buAutoNum type="arabicPeriod" startAt="4"/>
            </a:pPr>
            <a:r>
              <a:rPr lang="en-US" sz="1200" dirty="0">
                <a:effectLst/>
              </a:rPr>
              <a:t>Identify and develop plants, products, and technology appropriate to the diversity of landscape and gardening practices to enhance ecosystem services.</a:t>
            </a:r>
          </a:p>
          <a:p>
            <a:pPr marL="514350" indent="-514350">
              <a:buFont typeface="+mj-lt"/>
              <a:buAutoNum type="arabicPeriod" startAt="4"/>
            </a:pPr>
            <a:r>
              <a:rPr lang="en-US" sz="1200" dirty="0">
                <a:effectLst/>
              </a:rPr>
              <a:t>Forge a collective strategy with sectors of Consumer Horticulture to proactively address important issues such as the importation, introduction, and spread of invasive species.</a:t>
            </a:r>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16</a:t>
            </a:fld>
            <a:endParaRPr lang="en-US"/>
          </a:p>
        </p:txBody>
      </p:sp>
    </p:spTree>
    <p:extLst>
      <p:ext uri="{BB962C8B-B14F-4D97-AF65-F5344CB8AC3E}">
        <p14:creationId xmlns:p14="http://schemas.microsoft.com/office/powerpoint/2010/main" val="394195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as an example of</a:t>
            </a:r>
            <a:r>
              <a:rPr lang="en-US" baseline="0" dirty="0"/>
              <a:t> how investing in consumer horticulture ENVIRONMENTAL research and extension can benefit consumer horticulture industries, we can look at any one of many </a:t>
            </a:r>
            <a:r>
              <a:rPr lang="en-US" baseline="0" dirty="0" err="1"/>
              <a:t>bioswale</a:t>
            </a:r>
            <a:r>
              <a:rPr lang="en-US" baseline="0" dirty="0"/>
              <a:t> research and demonstration projects. For those who don’t know, a </a:t>
            </a:r>
            <a:r>
              <a:rPr lang="en-US" baseline="0" dirty="0" err="1"/>
              <a:t>bioswale</a:t>
            </a:r>
            <a:r>
              <a:rPr lang="en-US" baseline="0" dirty="0"/>
              <a:t> is a landscape element that has </a:t>
            </a:r>
            <a:r>
              <a:rPr lang="en-US" sz="1200" b="0" i="0" kern="1200" dirty="0">
                <a:solidFill>
                  <a:schemeClr val="tx1"/>
                </a:solidFill>
                <a:effectLst/>
                <a:latin typeface="+mn-lt"/>
                <a:ea typeface="+mn-ea"/>
                <a:cs typeface="+mn-cs"/>
              </a:rPr>
              <a:t>gently sloped sides (less than 6%) and is filled with vegetation. It helps slow surface water runoff, and can prevent urban drainage</a:t>
            </a:r>
            <a:r>
              <a:rPr lang="en-US" sz="1200" b="0" i="0" kern="1200" baseline="0" dirty="0">
                <a:solidFill>
                  <a:schemeClr val="tx1"/>
                </a:solidFill>
                <a:effectLst/>
                <a:latin typeface="+mn-lt"/>
                <a:ea typeface="+mn-ea"/>
                <a:cs typeface="+mn-cs"/>
              </a:rPr>
              <a:t> systems from overfilling and overflowing during storm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One of Oregon’s first </a:t>
            </a:r>
            <a:r>
              <a:rPr lang="en-US" sz="1200" b="0" i="0" kern="1200" baseline="0" dirty="0" err="1">
                <a:solidFill>
                  <a:schemeClr val="tx1"/>
                </a:solidFill>
                <a:effectLst/>
                <a:latin typeface="+mn-lt"/>
                <a:ea typeface="+mn-ea"/>
                <a:cs typeface="+mn-cs"/>
              </a:rPr>
              <a:t>bioswale</a:t>
            </a:r>
            <a:r>
              <a:rPr lang="en-US" sz="1200" b="0" i="0" kern="1200" baseline="0" dirty="0">
                <a:solidFill>
                  <a:schemeClr val="tx1"/>
                </a:solidFill>
                <a:effectLst/>
                <a:latin typeface="+mn-lt"/>
                <a:ea typeface="+mn-ea"/>
                <a:cs typeface="+mn-cs"/>
              </a:rPr>
              <a:t> demonstration projects was built at the Oregon Museum of Science and Industry, otherwise known as OMSI. In the late 1980s, Portland’s Bureau of Environmental Services approached OMSI with a proposition for a parking lot redesign. Given OMSI’s science-based mission, they were interested. But, given their non-profit status and tight-budget, they were also apprehensive.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Ultimately, BES and OMSI decided on 10 </a:t>
            </a:r>
            <a:r>
              <a:rPr lang="en-US" sz="1200" b="0" i="0" kern="1200" baseline="0" dirty="0" err="1">
                <a:solidFill>
                  <a:schemeClr val="tx1"/>
                </a:solidFill>
                <a:effectLst/>
                <a:latin typeface="+mn-lt"/>
                <a:ea typeface="+mn-ea"/>
                <a:cs typeface="+mn-cs"/>
              </a:rPr>
              <a:t>bioswales</a:t>
            </a:r>
            <a:r>
              <a:rPr lang="en-US" sz="1200" b="0" i="0" kern="1200" baseline="0" dirty="0">
                <a:solidFill>
                  <a:schemeClr val="tx1"/>
                </a:solidFill>
                <a:effectLst/>
                <a:latin typeface="+mn-lt"/>
                <a:ea typeface="+mn-ea"/>
                <a:cs typeface="+mn-cs"/>
              </a:rPr>
              <a:t>, each 6-feet wide and between 100-250 feet long.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Audits of the swales found that they captured 50% of total suspended solids, or eroded run-off, from reaching the adjacent Willamette River. With minor adjustments, the swales improved capture to 90% of total suspended solids, compared to hardscape.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Even better, OMSI reported that they saved $78,000 on this parking lot project. With the </a:t>
            </a:r>
            <a:r>
              <a:rPr lang="en-US" sz="1200" b="0" i="0" kern="1200" baseline="0" dirty="0" err="1">
                <a:solidFill>
                  <a:schemeClr val="tx1"/>
                </a:solidFill>
                <a:effectLst/>
                <a:latin typeface="+mn-lt"/>
                <a:ea typeface="+mn-ea"/>
                <a:cs typeface="+mn-cs"/>
              </a:rPr>
              <a:t>bioswales</a:t>
            </a:r>
            <a:r>
              <a:rPr lang="en-US" sz="1200" b="0" i="0" kern="1200" baseline="0" dirty="0">
                <a:solidFill>
                  <a:schemeClr val="tx1"/>
                </a:solidFill>
                <a:effectLst/>
                <a:latin typeface="+mn-lt"/>
                <a:ea typeface="+mn-ea"/>
                <a:cs typeface="+mn-cs"/>
              </a:rPr>
              <a:t>, they did not have to build catchment areas, buried, pipe, or manholes. The swales thus represented an environmental and an economic win ~ replacing hardscape with greenspace, to protect the Willamette River, as well as OMSI’s bottom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success of this project has inspired more and more private real estate projects and governmental agencies to substitute horticulture for hardscape.</a:t>
            </a:r>
            <a:endParaRPr lang="en-US" dirty="0"/>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17</a:t>
            </a:fld>
            <a:endParaRPr lang="en-US"/>
          </a:p>
        </p:txBody>
      </p:sp>
    </p:spTree>
    <p:extLst>
      <p:ext uri="{BB962C8B-B14F-4D97-AF65-F5344CB8AC3E}">
        <p14:creationId xmlns:p14="http://schemas.microsoft.com/office/powerpoint/2010/main" val="2673202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five</a:t>
            </a:r>
            <a:r>
              <a:rPr lang="en-US" baseline="0" dirty="0"/>
              <a:t> research and extension objectives and priorities, related to environmental health. They are to:</a:t>
            </a:r>
          </a:p>
          <a:p>
            <a:pPr marL="514350" indent="-514350">
              <a:buFont typeface="+mj-lt"/>
              <a:buAutoNum type="arabicPeriod"/>
            </a:pPr>
            <a:r>
              <a:rPr lang="en-US" sz="1200" dirty="0">
                <a:effectLst/>
              </a:rPr>
              <a:t>Document, comprehensively measure, and disseminate the economic impact and benefits of consumer horticulture.</a:t>
            </a:r>
          </a:p>
          <a:p>
            <a:pPr marL="514350" indent="-514350">
              <a:buFont typeface="+mj-lt"/>
              <a:buAutoNum type="arabicPeriod"/>
            </a:pPr>
            <a:r>
              <a:rPr lang="en-US" sz="1200" dirty="0">
                <a:effectLst/>
              </a:rPr>
              <a:t>Create a united and recognized voice by building partnerships among all sectors that contribute to Consumer Horticulture.</a:t>
            </a:r>
          </a:p>
          <a:p>
            <a:pPr marL="514350" indent="-514350">
              <a:buFont typeface="+mj-lt"/>
              <a:buAutoNum type="arabicPeriod"/>
            </a:pPr>
            <a:r>
              <a:rPr lang="en-US" sz="1200" dirty="0">
                <a:effectLst/>
              </a:rPr>
              <a:t>Train our existing and future workforce to be more professional, knowledgeable, skilled, and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18</a:t>
            </a:fld>
            <a:endParaRPr lang="en-US"/>
          </a:p>
        </p:txBody>
      </p:sp>
    </p:spTree>
    <p:extLst>
      <p:ext uri="{BB962C8B-B14F-4D97-AF65-F5344CB8AC3E}">
        <p14:creationId xmlns:p14="http://schemas.microsoft.com/office/powerpoint/2010/main" val="396856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startAt="4"/>
            </a:pPr>
            <a:r>
              <a:rPr lang="en-US" sz="1200" dirty="0">
                <a:effectLst/>
              </a:rPr>
              <a:t>Help retail operations and consumer service providers succeed and increase their profitability through the development of better economic management tools and technologies.</a:t>
            </a:r>
          </a:p>
          <a:p>
            <a:pPr marL="514350" indent="-514350">
              <a:buFont typeface="+mj-lt"/>
              <a:buAutoNum type="arabicPeriod" startAt="4"/>
            </a:pPr>
            <a:r>
              <a:rPr lang="en-US" sz="1200" dirty="0">
                <a:effectLst/>
              </a:rPr>
              <a:t>Stimulate entrepreneurial opportunities in Consumer Horticulture.</a:t>
            </a:r>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19</a:t>
            </a:fld>
            <a:endParaRPr lang="en-US"/>
          </a:p>
        </p:txBody>
      </p:sp>
    </p:spTree>
    <p:extLst>
      <p:ext uri="{BB962C8B-B14F-4D97-AF65-F5344CB8AC3E}">
        <p14:creationId xmlns:p14="http://schemas.microsoft.com/office/powerpoint/2010/main" val="43784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a:p>
            <a:endParaRPr lang="en-US" dirty="0"/>
          </a:p>
          <a:p>
            <a:r>
              <a:rPr lang="en-US" dirty="0"/>
              <a:t>We’re here</a:t>
            </a:r>
            <a:r>
              <a:rPr lang="en-US" baseline="0" dirty="0"/>
              <a:t> to talk the Extension and Research Objectives and Priorities that will guide NICH’s work for the next 2 years. In 30 action-packed minutes, we will provide (1) reasons for the importance of having research and extension priorities specific to consumer horticulture; (2) a brief introduction to how calls for state and federal funding work, and how consumer horticulture has fared, to advance research and extension in consumer horticulture; (3) a very brief history of how we have arrived at goals and objectives to guide work in consumer horticulture; and then we’ll finish up by (4) presenting NICH’s research and extension objectives and priorities</a:t>
            </a:r>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2</a:t>
            </a:fld>
            <a:endParaRPr lang="en-US"/>
          </a:p>
        </p:txBody>
      </p:sp>
    </p:spTree>
    <p:extLst>
      <p:ext uri="{BB962C8B-B14F-4D97-AF65-F5344CB8AC3E}">
        <p14:creationId xmlns:p14="http://schemas.microsoft.com/office/powerpoint/2010/main" val="2768751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ELLEN ~ PLEASE WRITE SCRIPT</a:t>
            </a:r>
            <a:r>
              <a:rPr lang="en-US" baseline="0" dirty="0"/>
              <a:t>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as an example of</a:t>
            </a:r>
            <a:r>
              <a:rPr lang="en-US" baseline="0" dirty="0"/>
              <a:t> how investing in consumer horticulture ECONOMIC research and extension can benefit consumer horticulture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The Georgia Drought of 2007-2008</a:t>
            </a:r>
          </a:p>
          <a:p>
            <a:r>
              <a:rPr lang="en-US" dirty="0"/>
              <a:t>Outdoor watering bans were rampant </a:t>
            </a:r>
          </a:p>
          <a:p>
            <a:pPr lvl="1"/>
            <a:r>
              <a:rPr lang="en-US" dirty="0"/>
              <a:t>What the heck?  It is just grass….</a:t>
            </a:r>
          </a:p>
          <a:p>
            <a:pPr lvl="1"/>
            <a:r>
              <a:rPr lang="en-US" dirty="0"/>
              <a:t>Little recognition of economic impact Consumer Horticulture industries</a:t>
            </a:r>
          </a:p>
          <a:p>
            <a:r>
              <a:rPr lang="en-US" dirty="0"/>
              <a:t>Quick research work estimated</a:t>
            </a:r>
          </a:p>
          <a:p>
            <a:pPr lvl="1"/>
            <a:r>
              <a:rPr lang="en-US" dirty="0"/>
              <a:t>A loss of $262,612,000 for each month of the ban</a:t>
            </a:r>
          </a:p>
          <a:p>
            <a:pPr lvl="1"/>
            <a:r>
              <a:rPr lang="en-US" dirty="0"/>
              <a:t>Industry-wide job losses of 35,000</a:t>
            </a:r>
          </a:p>
          <a:p>
            <a:r>
              <a:rPr lang="en-US" dirty="0"/>
              <a:t>Legislative action</a:t>
            </a:r>
          </a:p>
          <a:p>
            <a:pPr lvl="1"/>
            <a:r>
              <a:rPr lang="en-US" dirty="0"/>
              <a:t>Passage of a bill protecting industry</a:t>
            </a:r>
          </a:p>
          <a:p>
            <a:pPr lvl="1"/>
            <a:r>
              <a:rPr lang="en-US" dirty="0"/>
              <a:t>Watering exemption for new installations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20</a:t>
            </a:fld>
            <a:endParaRPr lang="en-US"/>
          </a:p>
        </p:txBody>
      </p:sp>
    </p:spTree>
    <p:extLst>
      <p:ext uri="{BB962C8B-B14F-4D97-AF65-F5344CB8AC3E}">
        <p14:creationId xmlns:p14="http://schemas.microsoft.com/office/powerpoint/2010/main" val="2961658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a:p>
            <a:endParaRPr lang="en-US" dirty="0"/>
          </a:p>
          <a:p>
            <a:r>
              <a:rPr lang="en-US" dirty="0"/>
              <a:t>We hope that we’ve provided a</a:t>
            </a:r>
            <a:r>
              <a:rPr lang="en-US" baseline="0" dirty="0"/>
              <a:t> compelling argument for the need to position consumer horticulture to compete for high dollar research and extension funding at the federal and state levels.</a:t>
            </a:r>
          </a:p>
          <a:p>
            <a:endParaRPr lang="en-US" baseline="0" dirty="0"/>
          </a:p>
          <a:p>
            <a:r>
              <a:rPr lang="en-US" baseline="0" dirty="0"/>
              <a:t>We also hope that we’ve provided a glimpse into the path we intend to take, by responding to funding RFAs with proposals that address high priority research and extension objectives. The list we’ve presented alludes to projects that we could pursue across disciplines, including plant breeding, landscape design, green technologies, social science, real estate research, and workforce development. There are so many opportunities for consumer horticulture to take the lead in healthy, sustainable, and profitable urban design ~ and to work towards a vision where gardening and landscapes are viewed as </a:t>
            </a:r>
            <a:r>
              <a:rPr lang="en-US" baseline="0" dirty="0" err="1"/>
              <a:t>indispensible</a:t>
            </a:r>
            <a:r>
              <a:rPr lang="en-US" baseline="0" dirty="0"/>
              <a:t> aspects of urban living.</a:t>
            </a:r>
          </a:p>
          <a:p>
            <a:endParaRPr lang="en-US" baseline="0" dirty="0"/>
          </a:p>
        </p:txBody>
      </p:sp>
      <p:sp>
        <p:nvSpPr>
          <p:cNvPr id="4" name="Slide Number Placeholder 3"/>
          <p:cNvSpPr>
            <a:spLocks noGrp="1"/>
          </p:cNvSpPr>
          <p:nvPr>
            <p:ph type="sldNum" sz="quarter" idx="10"/>
          </p:nvPr>
        </p:nvSpPr>
        <p:spPr/>
        <p:txBody>
          <a:bodyPr/>
          <a:lstStyle/>
          <a:p>
            <a:fld id="{96AE66E3-9A0C-A447-B3A9-9C13DCE1DE4E}" type="slidenum">
              <a:rPr lang="en-US" smtClean="0"/>
              <a:t>21</a:t>
            </a:fld>
            <a:endParaRPr lang="en-US"/>
          </a:p>
        </p:txBody>
      </p:sp>
    </p:spTree>
    <p:extLst>
      <p:ext uri="{BB962C8B-B14F-4D97-AF65-F5344CB8AC3E}">
        <p14:creationId xmlns:p14="http://schemas.microsoft.com/office/powerpoint/2010/main" val="419955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GAIL:</a:t>
            </a:r>
            <a:endParaRPr lang="en-US" dirty="0"/>
          </a:p>
          <a:p>
            <a:endParaRPr lang="en-US" dirty="0"/>
          </a:p>
          <a:p>
            <a:r>
              <a:rPr lang="en-US" dirty="0"/>
              <a:t>And with that, we pass the baton to our Pam</a:t>
            </a:r>
            <a:r>
              <a:rPr lang="en-US" baseline="0" dirty="0"/>
              <a:t> Bennett, Debbie Hamrick, and Julie </a:t>
            </a:r>
            <a:r>
              <a:rPr lang="en-US" baseline="0" dirty="0" err="1"/>
              <a:t>Weisenhorn</a:t>
            </a:r>
            <a:r>
              <a:rPr lang="en-US" baseline="0" dirty="0"/>
              <a:t>, who will present NICH committee reports from the community and social health, economic, and environmental committees. Keep an eye out for where the research and extension work undertaken by each committee compliments the research an extension priorities and objectives that we shared with you.</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22</a:t>
            </a:fld>
            <a:endParaRPr lang="en-US"/>
          </a:p>
        </p:txBody>
      </p:sp>
    </p:spTree>
    <p:extLst>
      <p:ext uri="{BB962C8B-B14F-4D97-AF65-F5344CB8AC3E}">
        <p14:creationId xmlns:p14="http://schemas.microsoft.com/office/powerpoint/2010/main" val="81371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a:p>
            <a:endParaRPr lang="en-US" dirty="0"/>
          </a:p>
          <a:p>
            <a:r>
              <a:rPr lang="en-US" dirty="0"/>
              <a:t>And</a:t>
            </a:r>
            <a:r>
              <a:rPr lang="en-US" baseline="0" dirty="0"/>
              <a:t> to help folks follow along, we have abbreviated these four parts of our presentation, using the sidebars, on the left.</a:t>
            </a:r>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3</a:t>
            </a:fld>
            <a:endParaRPr lang="en-US"/>
          </a:p>
        </p:txBody>
      </p:sp>
    </p:spTree>
    <p:extLst>
      <p:ext uri="{BB962C8B-B14F-4D97-AF65-F5344CB8AC3E}">
        <p14:creationId xmlns:p14="http://schemas.microsoft.com/office/powerpoint/2010/main" val="307100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a:p>
            <a:endParaRPr lang="en-US" dirty="0"/>
          </a:p>
          <a:p>
            <a:r>
              <a:rPr lang="en-US" dirty="0"/>
              <a:t>Prioritizing Extension AND Research related to consumer</a:t>
            </a:r>
            <a:r>
              <a:rPr lang="en-US" baseline="0" dirty="0"/>
              <a:t> horticulture is important for many reasons. First, consumer horticulture has a large footprint, particularly in urban areas. Gardeners and landscapers directly manage 2% of all US land area, 25-30% of all urban land area, and more than 50% of all urban greenspace in the United States.</a:t>
            </a:r>
          </a:p>
          <a:p>
            <a:endParaRPr lang="en-US" baseline="0" dirty="0"/>
          </a:p>
          <a:p>
            <a:endParaRPr lang="en-US" dirty="0"/>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4</a:t>
            </a:fld>
            <a:endParaRPr lang="en-US"/>
          </a:p>
        </p:txBody>
      </p:sp>
    </p:spTree>
    <p:extLst>
      <p:ext uri="{BB962C8B-B14F-4D97-AF65-F5344CB8AC3E}">
        <p14:creationId xmlns:p14="http://schemas.microsoft.com/office/powerpoint/2010/main" val="307733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GAIL:</a:t>
            </a:r>
          </a:p>
          <a:p>
            <a:endParaRPr lang="en-US" baseline="0" dirty="0"/>
          </a:p>
          <a:p>
            <a:r>
              <a:rPr lang="en-US" baseline="0" dirty="0"/>
              <a:t>In addition to a large urban footprint, consumer horticulture is the agriculture that the majority of people in the United States see, experience, and know.</a:t>
            </a:r>
          </a:p>
          <a:p>
            <a:endParaRPr lang="en-US" baseline="0" dirty="0"/>
          </a:p>
          <a:p>
            <a:r>
              <a:rPr lang="en-US" baseline="0" dirty="0"/>
              <a:t>About 80% of all US households participate in some form of gardening, whether it be in a home garden, community garden, church garden, or patio garden.</a:t>
            </a:r>
          </a:p>
          <a:p>
            <a:endParaRPr lang="en-US" baseline="0" dirty="0"/>
          </a:p>
          <a:p>
            <a:r>
              <a:rPr lang="en-US" baseline="0" dirty="0"/>
              <a:t>And, currently, more people  about 80% of all Americans, live in urban areas than in rural areas. And this trend towards urban living is expected to continue. So, even if folks don’t actively garden, they are immersed in consumer horticulture in urban areas, when they visit a botanical garden, a public park, or a landscaped housing community or retail center.  </a:t>
            </a:r>
          </a:p>
          <a:p>
            <a:endParaRPr lang="en-US" baseline="0" dirty="0"/>
          </a:p>
        </p:txBody>
      </p:sp>
      <p:sp>
        <p:nvSpPr>
          <p:cNvPr id="4" name="Slide Number Placeholder 3"/>
          <p:cNvSpPr>
            <a:spLocks noGrp="1"/>
          </p:cNvSpPr>
          <p:nvPr>
            <p:ph type="sldNum" sz="quarter" idx="10"/>
          </p:nvPr>
        </p:nvSpPr>
        <p:spPr/>
        <p:txBody>
          <a:bodyPr/>
          <a:lstStyle/>
          <a:p>
            <a:fld id="{96AE66E3-9A0C-A447-B3A9-9C13DCE1DE4E}" type="slidenum">
              <a:rPr lang="en-US" smtClean="0"/>
              <a:t>5</a:t>
            </a:fld>
            <a:endParaRPr lang="en-US"/>
          </a:p>
        </p:txBody>
      </p:sp>
    </p:spTree>
    <p:extLst>
      <p:ext uri="{BB962C8B-B14F-4D97-AF65-F5344CB8AC3E}">
        <p14:creationId xmlns:p14="http://schemas.microsoft.com/office/powerpoint/2010/main" val="180125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GAIL:</a:t>
            </a:r>
          </a:p>
          <a:p>
            <a:endParaRPr lang="en-US" baseline="0" dirty="0"/>
          </a:p>
          <a:p>
            <a:r>
              <a:rPr lang="en-US" baseline="0" dirty="0"/>
              <a:t>These statistics suggest the importance of urban areas to growing the market for consumer horticulture plants, associated products, and services. In an increasingly urbanized world, plants, gardens, and greenspace are going to become increasingly important to improving environmental health and public health. Integrating plant materials into the urban, built environment stands to benefit society in so many different dimensions. Documenting the environmental, social, AND economic benefits of consumer horticulture plants, products, and services with rigorous research~ and then sharing best management practices via extension, can help grow the consumer horticulture market beyond households ~ to urban planners, construction firms, government agencies, and more.</a:t>
            </a:r>
          </a:p>
          <a:p>
            <a:endParaRPr lang="en-US" baseline="0" dirty="0"/>
          </a:p>
          <a:p>
            <a:r>
              <a:rPr lang="en-US" baseline="0" dirty="0"/>
              <a:t>Better yet, research in consumer horticulture landscapes can be quickly disseminated to the general public, via the extensive, national network of Extension Master Gardener programs. The 90,000 Extension Master Gardener volunteers can share consumer horticulture messaging and research-based best practices, to promote rapid adoption and scaling of consumer horticulture across cities, suburbs, and towns.</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6</a:t>
            </a:fld>
            <a:endParaRPr lang="en-US"/>
          </a:p>
        </p:txBody>
      </p:sp>
    </p:spTree>
    <p:extLst>
      <p:ext uri="{BB962C8B-B14F-4D97-AF65-F5344CB8AC3E}">
        <p14:creationId xmlns:p14="http://schemas.microsoft.com/office/powerpoint/2010/main" val="148280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pressing questions in consumer horticulture, and addressing these with research and extension can increase sales of specialty crops,</a:t>
            </a:r>
            <a:r>
              <a:rPr lang="en-US" sz="1200" kern="1200" baseline="0" dirty="0">
                <a:solidFill>
                  <a:schemeClr val="tx1"/>
                </a:solidFill>
                <a:effectLst/>
                <a:latin typeface="+mn-lt"/>
                <a:ea typeface="+mn-ea"/>
                <a:cs typeface="+mn-cs"/>
              </a:rPr>
              <a:t> promote</a:t>
            </a:r>
            <a:r>
              <a:rPr lang="en-US" sz="1200" kern="1200" dirty="0">
                <a:solidFill>
                  <a:schemeClr val="tx1"/>
                </a:solidFill>
                <a:effectLst/>
                <a:latin typeface="+mn-lt"/>
                <a:ea typeface="+mn-ea"/>
                <a:cs typeface="+mn-cs"/>
              </a:rPr>
              <a:t> the sustainability of urban environments, and benefit public health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as our</a:t>
            </a:r>
            <a:r>
              <a:rPr lang="en-US" sz="1200" kern="1200" baseline="0" dirty="0">
                <a:solidFill>
                  <a:schemeClr val="tx1"/>
                </a:solidFill>
                <a:effectLst/>
                <a:latin typeface="+mn-lt"/>
                <a:ea typeface="+mn-ea"/>
                <a:cs typeface="+mn-cs"/>
              </a:rPr>
              <a:t> country and world becomes ever more urbanized, we expect both the number and the importance of these pressing questions to increase. To provide the answers that will increase sales, sustainability, and public health, there needs to be deliberate investments in consumer horticulture research and extension. However, compared to production agriculture, research in consumer horticulture is lagging at the federal and state levels. With a few notable exceptions, there is a general </a:t>
            </a:r>
            <a:r>
              <a:rPr lang="en-US" sz="1200" kern="1200" dirty="0">
                <a:solidFill>
                  <a:schemeClr val="tx1"/>
                </a:solidFill>
                <a:effectLst/>
                <a:latin typeface="+mn-lt"/>
                <a:ea typeface="+mn-ea"/>
                <a:cs typeface="+mn-cs"/>
              </a:rPr>
              <a:t>absence of consumer horticulture from federal funding portfolios.</a:t>
            </a:r>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7</a:t>
            </a:fld>
            <a:endParaRPr lang="en-US"/>
          </a:p>
        </p:txBody>
      </p:sp>
    </p:spTree>
    <p:extLst>
      <p:ext uri="{BB962C8B-B14F-4D97-AF65-F5344CB8AC3E}">
        <p14:creationId xmlns:p14="http://schemas.microsoft.com/office/powerpoint/2010/main" val="21932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ELLEN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how do we accrue</a:t>
            </a:r>
            <a:r>
              <a:rPr lang="en-US" sz="1200" kern="1200" baseline="0" dirty="0">
                <a:solidFill>
                  <a:schemeClr val="tx1"/>
                </a:solidFill>
                <a:effectLst/>
                <a:latin typeface="+mn-lt"/>
                <a:ea typeface="+mn-ea"/>
                <a:cs typeface="+mn-cs"/>
              </a:rPr>
              <a:t> more success with state and federal funding? We need to position consumer horticulture to be competitive for targeted calls for grant applications, which are often referred to as RFAs (or requests for applications).</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need objectives that are broad enough to apply to specific RFAs, but that also meet the needs that we know exist.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Where does consumer </a:t>
            </a:r>
            <a:r>
              <a:rPr lang="en-US" sz="1200" kern="1200" dirty="0" err="1">
                <a:solidFill>
                  <a:schemeClr val="tx1"/>
                </a:solidFill>
                <a:effectLst/>
                <a:latin typeface="+mn-lt"/>
                <a:ea typeface="+mn-ea"/>
                <a:cs typeface="+mn-cs"/>
              </a:rPr>
              <a:t>hort</a:t>
            </a:r>
            <a:r>
              <a:rPr lang="en-US" sz="1200" kern="1200" dirty="0">
                <a:solidFill>
                  <a:schemeClr val="tx1"/>
                </a:solidFill>
                <a:effectLst/>
                <a:latin typeface="+mn-lt"/>
                <a:ea typeface="+mn-ea"/>
                <a:cs typeface="+mn-cs"/>
              </a:rPr>
              <a:t> fit into large RFAs, such as those administered by the USDA?</a:t>
            </a:r>
          </a:p>
          <a:p>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8</a:t>
            </a:fld>
            <a:endParaRPr lang="en-US"/>
          </a:p>
        </p:txBody>
      </p:sp>
    </p:spTree>
    <p:extLst>
      <p:ext uri="{BB962C8B-B14F-4D97-AF65-F5344CB8AC3E}">
        <p14:creationId xmlns:p14="http://schemas.microsoft.com/office/powerpoint/2010/main" val="201253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ELLEN: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Consumer</a:t>
            </a:r>
            <a:r>
              <a:rPr lang="en-US" sz="1200" b="0" i="0" kern="1200" baseline="0" dirty="0">
                <a:solidFill>
                  <a:schemeClr val="tx1"/>
                </a:solidFill>
                <a:effectLst/>
                <a:latin typeface="+mn-lt"/>
                <a:ea typeface="+mn-ea"/>
                <a:cs typeface="+mn-cs"/>
              </a:rPr>
              <a:t> Horticulture projects have had the most success, at the federal level, with the USDA Specialty Crop Research Initiative, which is referred to as the SCRI. The SCRI has funded a multi-state sustainable turf project, and is also the program we applied to, in order to support this national meeting. </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SCRI gives priority to projects that are multistate, multi-institutional, or trans-disciplinary, and include explicit mechanisms to communicate results to producers and the public.</a:t>
            </a:r>
            <a:endParaRPr lang="en-US" dirty="0"/>
          </a:p>
        </p:txBody>
      </p:sp>
      <p:sp>
        <p:nvSpPr>
          <p:cNvPr id="4" name="Slide Number Placeholder 3"/>
          <p:cNvSpPr>
            <a:spLocks noGrp="1"/>
          </p:cNvSpPr>
          <p:nvPr>
            <p:ph type="sldNum" sz="quarter" idx="10"/>
          </p:nvPr>
        </p:nvSpPr>
        <p:spPr/>
        <p:txBody>
          <a:bodyPr/>
          <a:lstStyle/>
          <a:p>
            <a:fld id="{96AE66E3-9A0C-A447-B3A9-9C13DCE1DE4E}" type="slidenum">
              <a:rPr lang="en-US" smtClean="0"/>
              <a:t>9</a:t>
            </a:fld>
            <a:endParaRPr lang="en-US"/>
          </a:p>
        </p:txBody>
      </p:sp>
    </p:spTree>
    <p:extLst>
      <p:ext uri="{BB962C8B-B14F-4D97-AF65-F5344CB8AC3E}">
        <p14:creationId xmlns:p14="http://schemas.microsoft.com/office/powerpoint/2010/main" val="2347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9DE26A-EE58-BE4D-B07E-1195F88039D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318347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DE26A-EE58-BE4D-B07E-1195F88039D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288665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DE26A-EE58-BE4D-B07E-1195F88039D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390117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DE26A-EE58-BE4D-B07E-1195F88039D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61124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9DE26A-EE58-BE4D-B07E-1195F88039D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303541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9DE26A-EE58-BE4D-B07E-1195F88039D2}"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130171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9DE26A-EE58-BE4D-B07E-1195F88039D2}" type="datetimeFigureOut">
              <a:rPr lang="en-US" smtClean="0"/>
              <a:t>7/24/18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336343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9DE26A-EE58-BE4D-B07E-1195F88039D2}" type="datetimeFigureOut">
              <a:rPr lang="en-US" smtClean="0"/>
              <a:t>7/24/18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40647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DE26A-EE58-BE4D-B07E-1195F88039D2}" type="datetimeFigureOut">
              <a:rPr lang="en-US" smtClean="0"/>
              <a:t>7/24/18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237405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9DE26A-EE58-BE4D-B07E-1195F88039D2}"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138238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9DE26A-EE58-BE4D-B07E-1195F88039D2}"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A1D84-34C4-1641-A24B-53EB372FC662}" type="slidenum">
              <a:rPr lang="en-US" smtClean="0"/>
              <a:t>‹#›</a:t>
            </a:fld>
            <a:endParaRPr lang="en-US"/>
          </a:p>
        </p:txBody>
      </p:sp>
    </p:spTree>
    <p:extLst>
      <p:ext uri="{BB962C8B-B14F-4D97-AF65-F5344CB8AC3E}">
        <p14:creationId xmlns:p14="http://schemas.microsoft.com/office/powerpoint/2010/main" val="3709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DE26A-EE58-BE4D-B07E-1195F88039D2}" type="datetimeFigureOut">
              <a:rPr lang="en-US" smtClean="0"/>
              <a:t>7/24/18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A1D84-34C4-1641-A24B-53EB372FC662}" type="slidenum">
              <a:rPr lang="en-US" smtClean="0"/>
              <a:t>‹#›</a:t>
            </a:fld>
            <a:endParaRPr lang="en-US"/>
          </a:p>
        </p:txBody>
      </p:sp>
    </p:spTree>
    <p:extLst>
      <p:ext uri="{BB962C8B-B14F-4D97-AF65-F5344CB8AC3E}">
        <p14:creationId xmlns:p14="http://schemas.microsoft.com/office/powerpoint/2010/main" val="1082257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1423" y="63855"/>
            <a:ext cx="8849154" cy="4238744"/>
          </a:xfrm>
          <a:prstGeom prst="rect">
            <a:avLst/>
          </a:prstGeom>
        </p:spPr>
      </p:pic>
      <p:sp>
        <p:nvSpPr>
          <p:cNvPr id="3" name="TextBox 2"/>
          <p:cNvSpPr txBox="1"/>
          <p:nvPr/>
        </p:nvSpPr>
        <p:spPr>
          <a:xfrm>
            <a:off x="0" y="4667962"/>
            <a:ext cx="12192000" cy="2123658"/>
          </a:xfrm>
          <a:prstGeom prst="rect">
            <a:avLst/>
          </a:prstGeom>
          <a:noFill/>
        </p:spPr>
        <p:txBody>
          <a:bodyPr wrap="square" rtlCol="0">
            <a:spAutoFit/>
          </a:bodyPr>
          <a:lstStyle/>
          <a:p>
            <a:pPr algn="ctr"/>
            <a:r>
              <a:rPr lang="en-US" sz="5200" dirty="0"/>
              <a:t>Research &amp; Extension Objectives &amp; Priorities</a:t>
            </a:r>
          </a:p>
          <a:p>
            <a:pPr algn="ctr"/>
            <a:r>
              <a:rPr lang="en-US" sz="4000" dirty="0">
                <a:solidFill>
                  <a:schemeClr val="tx1">
                    <a:lumMod val="65000"/>
                    <a:lumOff val="35000"/>
                  </a:schemeClr>
                </a:solidFill>
              </a:rPr>
              <a:t>Ellen </a:t>
            </a:r>
            <a:r>
              <a:rPr lang="en-US" sz="4000" dirty="0" err="1">
                <a:solidFill>
                  <a:schemeClr val="tx1">
                    <a:lumMod val="65000"/>
                    <a:lumOff val="35000"/>
                  </a:schemeClr>
                </a:solidFill>
              </a:rPr>
              <a:t>Bauske</a:t>
            </a:r>
            <a:r>
              <a:rPr lang="en-US" sz="4000" dirty="0">
                <a:solidFill>
                  <a:schemeClr val="tx1">
                    <a:lumMod val="65000"/>
                    <a:lumOff val="35000"/>
                  </a:schemeClr>
                </a:solidFill>
              </a:rPr>
              <a:t>, Ph.D., NICH Co-Chair</a:t>
            </a:r>
          </a:p>
          <a:p>
            <a:pPr algn="ctr"/>
            <a:r>
              <a:rPr lang="en-US" sz="4000" dirty="0">
                <a:solidFill>
                  <a:schemeClr val="tx1">
                    <a:lumMod val="65000"/>
                    <a:lumOff val="35000"/>
                  </a:schemeClr>
                </a:solidFill>
              </a:rPr>
              <a:t>Gail Langellotto, Ph.D., NICH Secretary</a:t>
            </a:r>
          </a:p>
        </p:txBody>
      </p:sp>
    </p:spTree>
    <p:extLst>
      <p:ext uri="{BB962C8B-B14F-4D97-AF65-F5344CB8AC3E}">
        <p14:creationId xmlns:p14="http://schemas.microsoft.com/office/powerpoint/2010/main" val="3057768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60000"/>
              <a:lumOff val="40000"/>
            </a:schemeClr>
          </a:solidFill>
        </p:spPr>
        <p:txBody>
          <a:bodyPr wrap="square" rtlCol="0">
            <a:spAutoFit/>
          </a:bodyPr>
          <a:lstStyle/>
          <a:p>
            <a:pPr algn="ctr"/>
            <a:r>
              <a:rPr lang="en-US" sz="4000" dirty="0"/>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20000"/>
              <a:lumOff val="80000"/>
            </a:schemeClr>
          </a:solidFill>
        </p:spPr>
        <p:txBody>
          <a:bodyPr wrap="square" rtlCol="0">
            <a:spAutoFit/>
          </a:bodyPr>
          <a:lstStyle/>
          <a:p>
            <a:pPr algn="ctr"/>
            <a:r>
              <a:rPr lang="en-US" sz="4000" dirty="0">
                <a:solidFill>
                  <a:schemeClr val="bg2">
                    <a:lumMod val="50000"/>
                  </a:schemeClr>
                </a:solidFill>
              </a:rPr>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0" name="TextBox 9"/>
          <p:cNvSpPr txBox="1"/>
          <p:nvPr/>
        </p:nvSpPr>
        <p:spPr>
          <a:xfrm>
            <a:off x="3311371" y="1185289"/>
            <a:ext cx="8880628" cy="5232202"/>
          </a:xfrm>
          <a:prstGeom prst="rect">
            <a:avLst/>
          </a:prstGeom>
          <a:solidFill>
            <a:schemeClr val="accent5">
              <a:lumMod val="20000"/>
              <a:lumOff val="80000"/>
            </a:schemeClr>
          </a:solidFill>
        </p:spPr>
        <p:txBody>
          <a:bodyPr wrap="square" rtlCol="0">
            <a:spAutoFit/>
          </a:bodyPr>
          <a:lstStyle/>
          <a:p>
            <a:r>
              <a:rPr lang="en-US" sz="3400" dirty="0"/>
              <a:t>Two-Stage Process of SCRI Application Review</a:t>
            </a:r>
          </a:p>
          <a:p>
            <a:endParaRPr lang="en-US" sz="3400" dirty="0"/>
          </a:p>
          <a:p>
            <a:pPr marL="514350" indent="-514350">
              <a:buAutoNum type="arabicPeriod"/>
            </a:pPr>
            <a:r>
              <a:rPr lang="en-US" sz="3400" dirty="0"/>
              <a:t>Stakeholder Relevance Review ~ why is the project important to Consumer </a:t>
            </a:r>
            <a:r>
              <a:rPr lang="en-US" sz="3400" dirty="0" err="1"/>
              <a:t>Hort</a:t>
            </a:r>
            <a:r>
              <a:rPr lang="en-US" sz="3400" dirty="0"/>
              <a:t> stakeholders?</a:t>
            </a:r>
          </a:p>
          <a:p>
            <a:pPr marL="971550" lvl="1" indent="-514350">
              <a:buFont typeface="+mj-lt"/>
              <a:buAutoNum type="alphaLcPeriod"/>
            </a:pPr>
            <a:r>
              <a:rPr lang="en-US" sz="3200" dirty="0"/>
              <a:t>Reviewed by industry representatives from many different specialty crop sectors ~ who decide who to invite to submit a full proposal.</a:t>
            </a:r>
          </a:p>
          <a:p>
            <a:pPr marL="514350" indent="-514350">
              <a:buFont typeface="+mj-lt"/>
              <a:buAutoNum type="arabicPeriod"/>
            </a:pPr>
            <a:r>
              <a:rPr lang="en-US" sz="3400" dirty="0"/>
              <a:t>Full proposals undergo technical review by scientists and other technical reviewers</a:t>
            </a:r>
          </a:p>
        </p:txBody>
      </p:sp>
    </p:spTree>
    <p:extLst>
      <p:ext uri="{BB962C8B-B14F-4D97-AF65-F5344CB8AC3E}">
        <p14:creationId xmlns:p14="http://schemas.microsoft.com/office/powerpoint/2010/main" val="221094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60000"/>
              <a:lumOff val="40000"/>
            </a:schemeClr>
          </a:solidFill>
        </p:spPr>
        <p:txBody>
          <a:bodyPr wrap="square" rtlCol="0">
            <a:spAutoFit/>
          </a:bodyPr>
          <a:lstStyle/>
          <a:p>
            <a:pPr algn="ctr"/>
            <a:r>
              <a:rPr lang="en-US" sz="4000" dirty="0"/>
              <a:t>NICH</a:t>
            </a:r>
          </a:p>
        </p:txBody>
      </p:sp>
      <p:sp>
        <p:nvSpPr>
          <p:cNvPr id="13" name="TextBox 12"/>
          <p:cNvSpPr txBox="1"/>
          <p:nvPr/>
        </p:nvSpPr>
        <p:spPr>
          <a:xfrm>
            <a:off x="-4445" y="3921809"/>
            <a:ext cx="3049488" cy="707886"/>
          </a:xfrm>
          <a:prstGeom prst="rect">
            <a:avLst/>
          </a:prstGeom>
          <a:solidFill>
            <a:schemeClr val="accent2">
              <a:lumMod val="20000"/>
              <a:lumOff val="80000"/>
            </a:schemeClr>
          </a:solidFill>
        </p:spPr>
        <p:txBody>
          <a:bodyPr wrap="square" rtlCol="0">
            <a:spAutoFit/>
          </a:bodyPr>
          <a:lstStyle/>
          <a:p>
            <a:pPr algn="ctr"/>
            <a:r>
              <a:rPr lang="en-US" sz="4000" dirty="0">
                <a:solidFill>
                  <a:schemeClr val="bg2">
                    <a:lumMod val="50000"/>
                  </a:schemeClr>
                </a:solidFill>
              </a:rPr>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0" name="TextBox 9"/>
          <p:cNvSpPr txBox="1"/>
          <p:nvPr/>
        </p:nvSpPr>
        <p:spPr>
          <a:xfrm>
            <a:off x="3311371" y="1185289"/>
            <a:ext cx="8880628" cy="5509200"/>
          </a:xfrm>
          <a:prstGeom prst="rect">
            <a:avLst/>
          </a:prstGeom>
          <a:solidFill>
            <a:schemeClr val="accent4">
              <a:lumMod val="40000"/>
              <a:lumOff val="60000"/>
            </a:schemeClr>
          </a:solidFill>
        </p:spPr>
        <p:txBody>
          <a:bodyPr wrap="square" rtlCol="0">
            <a:spAutoFit/>
          </a:bodyPr>
          <a:lstStyle/>
          <a:p>
            <a:r>
              <a:rPr lang="en-US" sz="3200" dirty="0"/>
              <a:t>NICH Goals &amp; Objectives:</a:t>
            </a:r>
          </a:p>
          <a:p>
            <a:pPr marL="514350" indent="-514350">
              <a:buFontTx/>
              <a:buAutoNum type="arabicPeriod"/>
            </a:pPr>
            <a:r>
              <a:rPr lang="en-US" sz="3200" dirty="0"/>
              <a:t>Were developed over two years, and have been repeatedly vetted</a:t>
            </a:r>
          </a:p>
          <a:p>
            <a:pPr marL="514350" indent="-514350">
              <a:buAutoNum type="arabicPeriod"/>
            </a:pPr>
            <a:r>
              <a:rPr lang="en-US" sz="3200" dirty="0"/>
              <a:t>Serve as Consumer Horticulture Research &amp; Extension Objectives &amp; Priorities</a:t>
            </a:r>
          </a:p>
          <a:p>
            <a:pPr marL="514350" indent="-514350">
              <a:buAutoNum type="arabicPeriod"/>
            </a:pPr>
            <a:r>
              <a:rPr lang="en-US" sz="3200" dirty="0"/>
              <a:t>Are flexible enough to encompass just about any research or extension project that would be a consumer horticulture priority</a:t>
            </a:r>
          </a:p>
          <a:p>
            <a:pPr marL="514350" indent="-514350">
              <a:buAutoNum type="arabicPeriod"/>
            </a:pPr>
            <a:r>
              <a:rPr lang="en-US" sz="3200" dirty="0"/>
              <a:t>Are good for scientists, extension professionals, and a broad base of consumer horticulture industries.</a:t>
            </a:r>
          </a:p>
        </p:txBody>
      </p:sp>
    </p:spTree>
    <p:extLst>
      <p:ext uri="{BB962C8B-B14F-4D97-AF65-F5344CB8AC3E}">
        <p14:creationId xmlns:p14="http://schemas.microsoft.com/office/powerpoint/2010/main" val="343854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2" name="TextBox 11"/>
          <p:cNvSpPr txBox="1"/>
          <p:nvPr/>
        </p:nvSpPr>
        <p:spPr>
          <a:xfrm>
            <a:off x="3374315" y="1183542"/>
            <a:ext cx="8817683" cy="5078313"/>
          </a:xfrm>
          <a:prstGeom prst="rect">
            <a:avLst/>
          </a:prstGeom>
          <a:solidFill>
            <a:schemeClr val="accent2">
              <a:lumMod val="40000"/>
              <a:lumOff val="60000"/>
            </a:schemeClr>
          </a:solidFill>
        </p:spPr>
        <p:txBody>
          <a:bodyPr wrap="square" rtlCol="0">
            <a:spAutoFit/>
          </a:bodyPr>
          <a:lstStyle/>
          <a:p>
            <a:r>
              <a:rPr lang="en-US" sz="3600" dirty="0"/>
              <a:t>Three Broad Goals:</a:t>
            </a:r>
          </a:p>
          <a:p>
            <a:endParaRPr lang="en-US" sz="3600" dirty="0"/>
          </a:p>
          <a:p>
            <a:pPr marL="742950" indent="-742950">
              <a:buFont typeface="+mj-lt"/>
              <a:buAutoNum type="arabicPeriod"/>
            </a:pPr>
            <a:r>
              <a:rPr lang="en-US" sz="3600" dirty="0"/>
              <a:t>Cultivate Healthy, Connected and Engaged Communities</a:t>
            </a:r>
          </a:p>
          <a:p>
            <a:pPr marL="742950" indent="-742950">
              <a:buFont typeface="+mj-lt"/>
              <a:buAutoNum type="arabicPeriod"/>
            </a:pPr>
            <a:r>
              <a:rPr lang="en-US" sz="3600" dirty="0"/>
              <a:t>Restore, Protect, and Conserve Natural Resources through Consumer Horticulture Research and Education</a:t>
            </a:r>
          </a:p>
          <a:p>
            <a:pPr marL="742950" indent="-742950">
              <a:buFont typeface="+mj-lt"/>
              <a:buAutoNum type="arabicPeriod"/>
            </a:pPr>
            <a:r>
              <a:rPr lang="en-US" sz="3600" dirty="0"/>
              <a:t>Recognize Consumer Horticulture as a Driver of the Agricultural Economy</a:t>
            </a:r>
          </a:p>
        </p:txBody>
      </p:sp>
    </p:spTree>
    <p:extLst>
      <p:ext uri="{BB962C8B-B14F-4D97-AF65-F5344CB8AC3E}">
        <p14:creationId xmlns:p14="http://schemas.microsoft.com/office/powerpoint/2010/main" val="1633579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2" name="TextBox 11"/>
          <p:cNvSpPr txBox="1"/>
          <p:nvPr/>
        </p:nvSpPr>
        <p:spPr>
          <a:xfrm>
            <a:off x="3374315" y="1183542"/>
            <a:ext cx="8817683" cy="5509200"/>
          </a:xfrm>
          <a:prstGeom prst="rect">
            <a:avLst/>
          </a:prstGeom>
          <a:solidFill>
            <a:schemeClr val="accent2">
              <a:lumMod val="40000"/>
              <a:lumOff val="60000"/>
            </a:schemeClr>
          </a:solidFill>
        </p:spPr>
        <p:txBody>
          <a:bodyPr wrap="square" rtlCol="0">
            <a:spAutoFit/>
          </a:bodyPr>
          <a:lstStyle/>
          <a:p>
            <a:r>
              <a:rPr lang="en-US" sz="3600" b="1" dirty="0"/>
              <a:t>Cultivate Healthy, Connected &amp; Engaged Communities</a:t>
            </a:r>
          </a:p>
          <a:p>
            <a:pPr marL="742950" indent="-742950">
              <a:buFont typeface="+mj-lt"/>
              <a:buAutoNum type="alphaLcPeriod"/>
            </a:pPr>
            <a:r>
              <a:rPr lang="en-US" sz="2800" dirty="0">
                <a:effectLst/>
              </a:rPr>
              <a:t>Educate the public on nutritional, physical, psychological, and social health benefits of Consumer Horticulture.</a:t>
            </a:r>
          </a:p>
          <a:p>
            <a:pPr marL="742950" indent="-742950">
              <a:buFont typeface="+mj-lt"/>
              <a:buAutoNum type="alphaLcPeriod"/>
            </a:pPr>
            <a:r>
              <a:rPr lang="en-US" sz="2800" dirty="0">
                <a:effectLst/>
              </a:rPr>
              <a:t>Provide policymakers with current scientific information that supports the social and community health impacts of Consumer Horticulture.</a:t>
            </a:r>
          </a:p>
          <a:p>
            <a:pPr marL="742950" indent="-742950">
              <a:buFont typeface="+mj-lt"/>
              <a:buAutoNum type="alphaLcPeriod"/>
            </a:pPr>
            <a:r>
              <a:rPr lang="en-US" sz="2800" dirty="0">
                <a:effectLst/>
              </a:rPr>
              <a:t>Strengthen the adoption of Consumer Horticulture in the U.S. as an effective tool for improving human health and community well-being across diverse populations.</a:t>
            </a:r>
            <a:endParaRPr lang="en-US" sz="2800" dirty="0"/>
          </a:p>
        </p:txBody>
      </p:sp>
    </p:spTree>
    <p:extLst>
      <p:ext uri="{BB962C8B-B14F-4D97-AF65-F5344CB8AC3E}">
        <p14:creationId xmlns:p14="http://schemas.microsoft.com/office/powerpoint/2010/main" val="289788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2" name="TextBox 11"/>
          <p:cNvSpPr txBox="1"/>
          <p:nvPr/>
        </p:nvSpPr>
        <p:spPr>
          <a:xfrm>
            <a:off x="3374315" y="1183542"/>
            <a:ext cx="8817683" cy="3785652"/>
          </a:xfrm>
          <a:prstGeom prst="rect">
            <a:avLst/>
          </a:prstGeom>
          <a:solidFill>
            <a:schemeClr val="accent2">
              <a:lumMod val="40000"/>
              <a:lumOff val="60000"/>
            </a:schemeClr>
          </a:solidFill>
        </p:spPr>
        <p:txBody>
          <a:bodyPr wrap="square" rtlCol="0">
            <a:spAutoFit/>
          </a:bodyPr>
          <a:lstStyle/>
          <a:p>
            <a:r>
              <a:rPr lang="en-US" sz="3600" b="1" dirty="0"/>
              <a:t>Cultivate Healthy, Connected &amp; Engaged Communities</a:t>
            </a:r>
          </a:p>
          <a:p>
            <a:endParaRPr lang="en-US" sz="2800" b="1" dirty="0"/>
          </a:p>
          <a:p>
            <a:pPr marL="457200" indent="-457200">
              <a:buFont typeface="Arial" panose="020B0604020202020204" pitchFamily="34" charset="0"/>
              <a:buChar char="•"/>
            </a:pPr>
            <a:r>
              <a:rPr lang="en-US" sz="2800" dirty="0"/>
              <a:t>SNAP-ED limited to direct nutrition education (the food pyramid), and expenditures on food</a:t>
            </a:r>
          </a:p>
          <a:p>
            <a:pPr marL="457200" indent="-457200">
              <a:buFont typeface="Arial" panose="020B0604020202020204" pitchFamily="34" charset="0"/>
              <a:buChar char="•"/>
            </a:pPr>
            <a:r>
              <a:rPr lang="en-US" sz="2800" dirty="0"/>
              <a:t>Due to research and advocacy, policy has changed to allow SNAP-Ed to teach gardening and SNAP-Ed recipients to use benefits to buy plant starts and seeds.</a:t>
            </a:r>
          </a:p>
        </p:txBody>
      </p:sp>
      <p:pic>
        <p:nvPicPr>
          <p:cNvPr id="10" name="Picture 9" descr="ees_0119_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315" y="5087361"/>
            <a:ext cx="2667629" cy="1770639"/>
          </a:xfrm>
          <a:prstGeom prst="rect">
            <a:avLst/>
          </a:prstGeom>
        </p:spPr>
      </p:pic>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3159" y="5010164"/>
            <a:ext cx="2410335" cy="18478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Farmers Marke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4819" y="4986016"/>
            <a:ext cx="2809731" cy="1871984"/>
          </a:xfrm>
          <a:prstGeom prst="rect">
            <a:avLst/>
          </a:prstGeom>
        </p:spPr>
      </p:pic>
    </p:spTree>
    <p:extLst>
      <p:ext uri="{BB962C8B-B14F-4D97-AF65-F5344CB8AC3E}">
        <p14:creationId xmlns:p14="http://schemas.microsoft.com/office/powerpoint/2010/main" val="387185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2" name="TextBox 11"/>
          <p:cNvSpPr txBox="1"/>
          <p:nvPr/>
        </p:nvSpPr>
        <p:spPr>
          <a:xfrm>
            <a:off x="3374315" y="1183542"/>
            <a:ext cx="8817683" cy="3785652"/>
          </a:xfrm>
          <a:prstGeom prst="rect">
            <a:avLst/>
          </a:prstGeom>
          <a:solidFill>
            <a:schemeClr val="accent2">
              <a:lumMod val="40000"/>
              <a:lumOff val="60000"/>
            </a:schemeClr>
          </a:solidFill>
        </p:spPr>
        <p:txBody>
          <a:bodyPr wrap="square" rtlCol="0">
            <a:spAutoFit/>
          </a:bodyPr>
          <a:lstStyle/>
          <a:p>
            <a:r>
              <a:rPr lang="en-US" sz="3600" b="1" dirty="0"/>
              <a:t>Restore, Protect, and Conserve Natural Resources </a:t>
            </a:r>
          </a:p>
          <a:p>
            <a:pPr marL="514350" indent="-514350">
              <a:buFont typeface="+mj-lt"/>
              <a:buAutoNum type="arabicPeriod"/>
            </a:pPr>
            <a:r>
              <a:rPr lang="en-US" sz="2800" dirty="0">
                <a:effectLst/>
              </a:rPr>
              <a:t>Communicate the environmental benefits of Consumer Horticulture.</a:t>
            </a:r>
          </a:p>
          <a:p>
            <a:pPr marL="514350" indent="-514350">
              <a:buFont typeface="+mj-lt"/>
              <a:buAutoNum type="arabicPeriod"/>
            </a:pPr>
            <a:r>
              <a:rPr lang="en-US" sz="2800" dirty="0">
                <a:effectLst/>
              </a:rPr>
              <a:t>Develop and promote sustainable practices specific to Consumer Horticulture.</a:t>
            </a:r>
          </a:p>
          <a:p>
            <a:pPr marL="514350" indent="-514350">
              <a:buFont typeface="+mj-lt"/>
              <a:buAutoNum type="arabicPeriod"/>
            </a:pPr>
            <a:r>
              <a:rPr lang="en-US" sz="2800" dirty="0">
                <a:effectLst/>
              </a:rPr>
              <a:t>Educate practitioners on the appropriate use of production and management inputs.</a:t>
            </a:r>
          </a:p>
        </p:txBody>
      </p:sp>
      <p:pic>
        <p:nvPicPr>
          <p:cNvPr id="15" name="Picture 14"/>
          <p:cNvPicPr>
            <a:picLocks noChangeAspect="1"/>
          </p:cNvPicPr>
          <p:nvPr/>
        </p:nvPicPr>
        <p:blipFill>
          <a:blip r:embed="rId4"/>
          <a:stretch>
            <a:fillRect/>
          </a:stretch>
        </p:blipFill>
        <p:spPr>
          <a:xfrm>
            <a:off x="7951571" y="4917031"/>
            <a:ext cx="1510317" cy="2013757"/>
          </a:xfrm>
          <a:prstGeom prst="rect">
            <a:avLst/>
          </a:prstGeom>
        </p:spPr>
      </p:pic>
      <p:pic>
        <p:nvPicPr>
          <p:cNvPr id="2050" name="Picture 2" descr="Image result for bioswale port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2842" y="5005514"/>
            <a:ext cx="2500119" cy="1867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6191954" y="4969194"/>
            <a:ext cx="1445730" cy="1937576"/>
          </a:xfrm>
          <a:prstGeom prst="rect">
            <a:avLst/>
          </a:prstGeom>
        </p:spPr>
      </p:pic>
      <p:pic>
        <p:nvPicPr>
          <p:cNvPr id="2058" name="Picture 10" descr="Image result for garden ecology la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7517" y="4917031"/>
            <a:ext cx="2587958" cy="194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0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2" name="TextBox 11"/>
          <p:cNvSpPr txBox="1"/>
          <p:nvPr/>
        </p:nvSpPr>
        <p:spPr>
          <a:xfrm>
            <a:off x="3374315" y="1183542"/>
            <a:ext cx="8817683" cy="5509200"/>
          </a:xfrm>
          <a:prstGeom prst="rect">
            <a:avLst/>
          </a:prstGeom>
          <a:solidFill>
            <a:schemeClr val="accent2">
              <a:lumMod val="40000"/>
              <a:lumOff val="60000"/>
            </a:schemeClr>
          </a:solidFill>
        </p:spPr>
        <p:txBody>
          <a:bodyPr wrap="square" rtlCol="0">
            <a:spAutoFit/>
          </a:bodyPr>
          <a:lstStyle/>
          <a:p>
            <a:r>
              <a:rPr lang="en-US" sz="3600" b="1" dirty="0"/>
              <a:t>Restore, Protect, and Conserve Natural Resources (continued)</a:t>
            </a:r>
          </a:p>
          <a:p>
            <a:pPr marL="514350" indent="-514350">
              <a:buFont typeface="+mj-lt"/>
              <a:buAutoNum type="arabicPeriod" startAt="4"/>
            </a:pPr>
            <a:r>
              <a:rPr lang="en-US" sz="2800" dirty="0">
                <a:effectLst/>
              </a:rPr>
              <a:t>Identify and implement the positive environmental impacts of Consumer Horticulture on water quantity and quality resources.</a:t>
            </a:r>
          </a:p>
          <a:p>
            <a:pPr marL="514350" indent="-514350">
              <a:buFont typeface="+mj-lt"/>
              <a:buAutoNum type="arabicPeriod" startAt="4"/>
            </a:pPr>
            <a:r>
              <a:rPr lang="en-US" sz="2800" dirty="0">
                <a:effectLst/>
              </a:rPr>
              <a:t>Identify and develop plants, products, and technology appropriate to the diversity of landscape and gardening practices to enhance ecosystem services.</a:t>
            </a:r>
          </a:p>
          <a:p>
            <a:pPr marL="514350" indent="-514350">
              <a:buFont typeface="+mj-lt"/>
              <a:buAutoNum type="arabicPeriod" startAt="4"/>
            </a:pPr>
            <a:r>
              <a:rPr lang="en-US" sz="2800" dirty="0">
                <a:effectLst/>
              </a:rPr>
              <a:t>Forge a collective strategy with sectors of Consumer Horticulture to proactively address important issues such as the importation, introduction, and spread of invasive species.</a:t>
            </a:r>
          </a:p>
        </p:txBody>
      </p:sp>
    </p:spTree>
    <p:extLst>
      <p:ext uri="{BB962C8B-B14F-4D97-AF65-F5344CB8AC3E}">
        <p14:creationId xmlns:p14="http://schemas.microsoft.com/office/powerpoint/2010/main" val="393146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2" name="TextBox 11"/>
          <p:cNvSpPr txBox="1"/>
          <p:nvPr/>
        </p:nvSpPr>
        <p:spPr>
          <a:xfrm>
            <a:off x="3374315" y="1183542"/>
            <a:ext cx="8817683" cy="3662541"/>
          </a:xfrm>
          <a:prstGeom prst="rect">
            <a:avLst/>
          </a:prstGeom>
          <a:solidFill>
            <a:schemeClr val="accent2">
              <a:lumMod val="40000"/>
              <a:lumOff val="60000"/>
            </a:schemeClr>
          </a:solidFill>
        </p:spPr>
        <p:txBody>
          <a:bodyPr wrap="square" rtlCol="0">
            <a:spAutoFit/>
          </a:bodyPr>
          <a:lstStyle/>
          <a:p>
            <a:r>
              <a:rPr lang="en-US" sz="3600" b="1" dirty="0"/>
              <a:t>Restore, Protect, Conserve Natural Resources </a:t>
            </a:r>
          </a:p>
          <a:p>
            <a:pPr marL="457200" indent="-457200">
              <a:buFont typeface="Arial" panose="020B0604020202020204" pitchFamily="34" charset="0"/>
              <a:buChar char="•"/>
            </a:pPr>
            <a:r>
              <a:rPr lang="en-US" sz="2800" dirty="0"/>
              <a:t>Portland BES approached Oregon Museum of Science and Tech (OMSI) with a proposed parking lot redesign</a:t>
            </a:r>
          </a:p>
          <a:p>
            <a:pPr marL="457200" indent="-457200">
              <a:buFont typeface="Arial" panose="020B0604020202020204" pitchFamily="34" charset="0"/>
              <a:buChar char="•"/>
            </a:pPr>
            <a:r>
              <a:rPr lang="en-US" sz="2800" dirty="0"/>
              <a:t>OMSI interested, but on a tight budget. Ultimately, 10 swales installed: 6 </a:t>
            </a:r>
            <a:r>
              <a:rPr lang="en-US" sz="2800" dirty="0" err="1"/>
              <a:t>ft</a:t>
            </a:r>
            <a:r>
              <a:rPr lang="en-US" sz="2800" dirty="0"/>
              <a:t> wide, 100-250 </a:t>
            </a:r>
            <a:r>
              <a:rPr lang="en-US" sz="2800" dirty="0" err="1"/>
              <a:t>ft</a:t>
            </a:r>
            <a:r>
              <a:rPr lang="en-US" sz="2800" dirty="0"/>
              <a:t> long.</a:t>
            </a:r>
          </a:p>
          <a:p>
            <a:pPr marL="457200" indent="-457200">
              <a:buFont typeface="Arial" panose="020B0604020202020204" pitchFamily="34" charset="0"/>
              <a:buChar char="•"/>
            </a:pPr>
            <a:r>
              <a:rPr lang="en-US" sz="2800" dirty="0"/>
              <a:t>Swales captured 50% of total suspended solids; improved to 90% with minor adjustments</a:t>
            </a:r>
          </a:p>
          <a:p>
            <a:pPr marL="457200" indent="-457200">
              <a:buFont typeface="Arial" panose="020B0604020202020204" pitchFamily="34" charset="0"/>
              <a:buChar char="•"/>
            </a:pPr>
            <a:r>
              <a:rPr lang="en-US" sz="2800" dirty="0"/>
              <a:t>$78,000 saved in construction costs</a:t>
            </a:r>
          </a:p>
        </p:txBody>
      </p:sp>
      <p:pic>
        <p:nvPicPr>
          <p:cNvPr id="3074" name="Picture 2" descr="Image result for omsi biosw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315" y="4846083"/>
            <a:ext cx="1564504" cy="19908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nebula.wsimg.com/9efb7f6938943f00b2aa118165b3d05e?AccessKeyId=D32C0EC47D3B6C341789&amp;disposition=0&amp;alloworig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094" y="4878566"/>
            <a:ext cx="1997787" cy="19977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nebula.wsimg.com/c95e9976bf1315d9f306bc2b32fd7ba8?AccessKeyId=D32C0EC47D3B6C341789&amp;disposition=0&amp;alloworigi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1263" y="4906314"/>
            <a:ext cx="1970152" cy="19701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nebula.wsimg.com/e0d9678360785a9d2816d93f86e7c996?AccessKeyId=D32C0EC47D3B6C341789&amp;disposition=0&amp;alloworigi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0740" y="4933271"/>
            <a:ext cx="1961258" cy="196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05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2" name="TextBox 11"/>
          <p:cNvSpPr txBox="1"/>
          <p:nvPr/>
        </p:nvSpPr>
        <p:spPr>
          <a:xfrm>
            <a:off x="3374315" y="1183542"/>
            <a:ext cx="8817683" cy="4647426"/>
          </a:xfrm>
          <a:prstGeom prst="rect">
            <a:avLst/>
          </a:prstGeom>
          <a:solidFill>
            <a:schemeClr val="accent2">
              <a:lumMod val="40000"/>
              <a:lumOff val="60000"/>
            </a:schemeClr>
          </a:solidFill>
        </p:spPr>
        <p:txBody>
          <a:bodyPr wrap="square" rtlCol="0">
            <a:spAutoFit/>
          </a:bodyPr>
          <a:lstStyle/>
          <a:p>
            <a:r>
              <a:rPr lang="en-US" sz="3600" b="1" dirty="0"/>
              <a:t>Recognize Consumer Horticulture as a Driver of the Agricultural Economy</a:t>
            </a:r>
          </a:p>
          <a:p>
            <a:pPr marL="514350" indent="-514350">
              <a:buFont typeface="+mj-lt"/>
              <a:buAutoNum type="arabicPeriod"/>
            </a:pPr>
            <a:r>
              <a:rPr lang="en-US" sz="2800" dirty="0">
                <a:effectLst/>
              </a:rPr>
              <a:t>Document, comprehensively measure, and disseminate the economic impact and benefits of consumer horticulture.</a:t>
            </a:r>
          </a:p>
          <a:p>
            <a:pPr marL="514350" indent="-514350">
              <a:buFont typeface="+mj-lt"/>
              <a:buAutoNum type="arabicPeriod"/>
            </a:pPr>
            <a:r>
              <a:rPr lang="en-US" sz="2800" dirty="0">
                <a:effectLst/>
              </a:rPr>
              <a:t>Create a united and recognized voice by building partnerships among all sectors that contribute to Consumer Horticulture.</a:t>
            </a:r>
          </a:p>
          <a:p>
            <a:pPr marL="514350" indent="-514350">
              <a:buFont typeface="+mj-lt"/>
              <a:buAutoNum type="arabicPeriod"/>
            </a:pPr>
            <a:r>
              <a:rPr lang="en-US" sz="2800" dirty="0">
                <a:effectLst/>
              </a:rPr>
              <a:t>Train our existing and future workforce to be more professional, knowledgeable, skilled, and safe.</a:t>
            </a:r>
          </a:p>
        </p:txBody>
      </p:sp>
    </p:spTree>
    <p:extLst>
      <p:ext uri="{BB962C8B-B14F-4D97-AF65-F5344CB8AC3E}">
        <p14:creationId xmlns:p14="http://schemas.microsoft.com/office/powerpoint/2010/main" val="162321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2" name="TextBox 11"/>
          <p:cNvSpPr txBox="1"/>
          <p:nvPr/>
        </p:nvSpPr>
        <p:spPr>
          <a:xfrm>
            <a:off x="3374315" y="1183542"/>
            <a:ext cx="8817683" cy="3785652"/>
          </a:xfrm>
          <a:prstGeom prst="rect">
            <a:avLst/>
          </a:prstGeom>
          <a:solidFill>
            <a:schemeClr val="accent2">
              <a:lumMod val="40000"/>
              <a:lumOff val="60000"/>
            </a:schemeClr>
          </a:solidFill>
        </p:spPr>
        <p:txBody>
          <a:bodyPr wrap="square" rtlCol="0">
            <a:spAutoFit/>
          </a:bodyPr>
          <a:lstStyle/>
          <a:p>
            <a:r>
              <a:rPr lang="en-US" sz="3600" b="1" dirty="0"/>
              <a:t>Recognize Consumer Horticulture as a Driver of the Agricultural Economy (continued)</a:t>
            </a:r>
          </a:p>
          <a:p>
            <a:pPr marL="514350" indent="-514350">
              <a:buFont typeface="+mj-lt"/>
              <a:buAutoNum type="arabicPeriod" startAt="4"/>
            </a:pPr>
            <a:r>
              <a:rPr lang="en-US" sz="2800" dirty="0">
                <a:effectLst/>
              </a:rPr>
              <a:t>Help retail operations and consumer service providers succeed and increase their profitability through the development of better economic management tools and technologies.</a:t>
            </a:r>
          </a:p>
          <a:p>
            <a:pPr marL="514350" indent="-514350">
              <a:buFont typeface="+mj-lt"/>
              <a:buAutoNum type="arabicPeriod" startAt="4"/>
            </a:pPr>
            <a:r>
              <a:rPr lang="en-US" sz="2800" dirty="0">
                <a:effectLst/>
              </a:rPr>
              <a:t>Stimulate entrepreneurial opportunities in Consumer Horticulture.</a:t>
            </a:r>
          </a:p>
        </p:txBody>
      </p:sp>
    </p:spTree>
    <p:extLst>
      <p:ext uri="{BB962C8B-B14F-4D97-AF65-F5344CB8AC3E}">
        <p14:creationId xmlns:p14="http://schemas.microsoft.com/office/powerpoint/2010/main" val="200885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12191999" cy="707886"/>
          </a:xfrm>
          <a:prstGeom prst="rect">
            <a:avLst/>
          </a:prstGeom>
          <a:solidFill>
            <a:schemeClr val="accent6">
              <a:lumMod val="60000"/>
              <a:lumOff val="40000"/>
            </a:schemeClr>
          </a:solidFill>
        </p:spPr>
        <p:txBody>
          <a:bodyPr wrap="square" rtlCol="0">
            <a:spAutoFit/>
          </a:bodyPr>
          <a:lstStyle/>
          <a:p>
            <a:pPr algn="ctr"/>
            <a:r>
              <a:rPr lang="en-US" sz="4000" dirty="0"/>
              <a:t>The importance of research &amp; extension priorities</a:t>
            </a:r>
          </a:p>
        </p:txBody>
      </p:sp>
      <p:sp>
        <p:nvSpPr>
          <p:cNvPr id="8" name="TextBox 7"/>
          <p:cNvSpPr txBox="1"/>
          <p:nvPr/>
        </p:nvSpPr>
        <p:spPr>
          <a:xfrm>
            <a:off x="-7399" y="2125566"/>
            <a:ext cx="12191999" cy="707886"/>
          </a:xfrm>
          <a:prstGeom prst="rect">
            <a:avLst/>
          </a:prstGeom>
          <a:solidFill>
            <a:schemeClr val="accent5">
              <a:lumMod val="60000"/>
              <a:lumOff val="40000"/>
            </a:schemeClr>
          </a:solidFill>
        </p:spPr>
        <p:txBody>
          <a:bodyPr wrap="square" rtlCol="0">
            <a:spAutoFit/>
          </a:bodyPr>
          <a:lstStyle/>
          <a:p>
            <a:pPr algn="ctr"/>
            <a:r>
              <a:rPr lang="en-US" sz="4000" dirty="0"/>
              <a:t>State, federal funding to support CH research &amp; extension</a:t>
            </a:r>
          </a:p>
        </p:txBody>
      </p:sp>
      <p:sp>
        <p:nvSpPr>
          <p:cNvPr id="11" name="TextBox 10"/>
          <p:cNvSpPr txBox="1"/>
          <p:nvPr/>
        </p:nvSpPr>
        <p:spPr>
          <a:xfrm>
            <a:off x="-23676" y="3014813"/>
            <a:ext cx="12191999" cy="707886"/>
          </a:xfrm>
          <a:prstGeom prst="rect">
            <a:avLst/>
          </a:prstGeom>
          <a:solidFill>
            <a:schemeClr val="accent4">
              <a:lumMod val="60000"/>
              <a:lumOff val="40000"/>
            </a:schemeClr>
          </a:solidFill>
        </p:spPr>
        <p:txBody>
          <a:bodyPr wrap="square" rtlCol="0">
            <a:spAutoFit/>
          </a:bodyPr>
          <a:lstStyle/>
          <a:p>
            <a:pPr algn="ctr"/>
            <a:r>
              <a:rPr lang="en-US" sz="4000" dirty="0"/>
              <a:t>NICH Goals &amp; Objectives, Overview</a:t>
            </a:r>
          </a:p>
        </p:txBody>
      </p:sp>
      <p:sp>
        <p:nvSpPr>
          <p:cNvPr id="13" name="TextBox 12"/>
          <p:cNvSpPr txBox="1"/>
          <p:nvPr/>
        </p:nvSpPr>
        <p:spPr>
          <a:xfrm>
            <a:off x="-4446" y="3921809"/>
            <a:ext cx="12191999" cy="707886"/>
          </a:xfrm>
          <a:prstGeom prst="rect">
            <a:avLst/>
          </a:prstGeom>
          <a:solidFill>
            <a:schemeClr val="accent2">
              <a:lumMod val="60000"/>
              <a:lumOff val="40000"/>
            </a:schemeClr>
          </a:solidFill>
        </p:spPr>
        <p:txBody>
          <a:bodyPr wrap="square" rtlCol="0">
            <a:spAutoFit/>
          </a:bodyPr>
          <a:lstStyle/>
          <a:p>
            <a:pPr algn="ctr"/>
            <a:r>
              <a:rPr lang="en-US" sz="4000" dirty="0"/>
              <a:t>Research &amp; Extension Objectives &amp; Priorities</a:t>
            </a:r>
          </a:p>
        </p:txBody>
      </p:sp>
    </p:spTree>
    <p:extLst>
      <p:ext uri="{BB962C8B-B14F-4D97-AF65-F5344CB8AC3E}">
        <p14:creationId xmlns:p14="http://schemas.microsoft.com/office/powerpoint/2010/main" val="414709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2" name="TextBox 11"/>
          <p:cNvSpPr txBox="1"/>
          <p:nvPr/>
        </p:nvSpPr>
        <p:spPr>
          <a:xfrm>
            <a:off x="3045041" y="1209684"/>
            <a:ext cx="8817683" cy="4647426"/>
          </a:xfrm>
          <a:prstGeom prst="rect">
            <a:avLst/>
          </a:prstGeom>
          <a:solidFill>
            <a:schemeClr val="accent2">
              <a:lumMod val="40000"/>
              <a:lumOff val="60000"/>
            </a:schemeClr>
          </a:solidFill>
        </p:spPr>
        <p:txBody>
          <a:bodyPr wrap="square" rtlCol="0">
            <a:spAutoFit/>
          </a:bodyPr>
          <a:lstStyle/>
          <a:p>
            <a:r>
              <a:rPr lang="en-US" sz="3600" b="1" dirty="0"/>
              <a:t>Recognize Consumer Horticulture as a Driver of the Agricultural Economy (continued)</a:t>
            </a:r>
          </a:p>
          <a:p>
            <a:pPr marL="457200" indent="-457200">
              <a:buFont typeface="Arial" panose="020B0604020202020204" pitchFamily="34" charset="0"/>
              <a:buChar char="•"/>
            </a:pPr>
            <a:r>
              <a:rPr lang="en-US" sz="2800" dirty="0">
                <a:effectLst/>
              </a:rPr>
              <a:t>Georgia Drought of 2007-2008; o</a:t>
            </a:r>
            <a:r>
              <a:rPr lang="en-US" sz="2800" dirty="0"/>
              <a:t>utdoor watering bans were rampant</a:t>
            </a:r>
          </a:p>
          <a:p>
            <a:pPr marL="457200" indent="-457200">
              <a:buFont typeface="Arial" panose="020B0604020202020204" pitchFamily="34" charset="0"/>
              <a:buChar char="•"/>
            </a:pPr>
            <a:r>
              <a:rPr lang="en-US" sz="2800" dirty="0">
                <a:effectLst/>
              </a:rPr>
              <a:t>Decisions made without recognition of the impact that bans would have on Consumer Horticulture industries</a:t>
            </a:r>
          </a:p>
          <a:p>
            <a:pPr marL="457200" indent="-457200">
              <a:buFont typeface="Arial" panose="020B0604020202020204" pitchFamily="34" charset="0"/>
              <a:buChar char="•"/>
            </a:pPr>
            <a:r>
              <a:rPr lang="en-US" sz="2800" dirty="0"/>
              <a:t>Research estimated losses of $262,612,000 for each month of the ban, and industry-wide loss of 35,000 jobs</a:t>
            </a:r>
          </a:p>
          <a:p>
            <a:pPr marL="457200" indent="-457200">
              <a:buFont typeface="Arial" panose="020B0604020202020204" pitchFamily="34" charset="0"/>
              <a:buChar char="•"/>
            </a:pPr>
            <a:r>
              <a:rPr lang="en-US" sz="2800" dirty="0">
                <a:effectLst/>
              </a:rPr>
              <a:t>Legislative action passed a bill protecting industry, and included exemptions for new landscape installations</a:t>
            </a:r>
          </a:p>
        </p:txBody>
      </p:sp>
      <p:pic>
        <p:nvPicPr>
          <p:cNvPr id="3" name="Picture 2"/>
          <p:cNvPicPr>
            <a:picLocks noChangeAspect="1"/>
          </p:cNvPicPr>
          <p:nvPr/>
        </p:nvPicPr>
        <p:blipFill>
          <a:blip r:embed="rId4"/>
          <a:stretch>
            <a:fillRect/>
          </a:stretch>
        </p:blipFill>
        <p:spPr>
          <a:xfrm>
            <a:off x="10328977" y="5831710"/>
            <a:ext cx="1533747" cy="1024495"/>
          </a:xfrm>
          <a:prstGeom prst="rect">
            <a:avLst/>
          </a:prstGeom>
        </p:spPr>
      </p:pic>
      <p:pic>
        <p:nvPicPr>
          <p:cNvPr id="14" name="Picture 13">
            <a:extLst>
              <a:ext uri="{FF2B5EF4-FFF2-40B4-BE49-F238E27FC236}">
                <a16:creationId xmlns:a16="http://schemas.microsoft.com/office/drawing/2014/main" id="{DE374A2E-3E48-DA46-BFFA-D734710994EC}"/>
              </a:ext>
            </a:extLst>
          </p:cNvPr>
          <p:cNvPicPr>
            <a:picLocks noChangeAspect="1"/>
          </p:cNvPicPr>
          <p:nvPr/>
        </p:nvPicPr>
        <p:blipFill>
          <a:blip r:embed="rId5"/>
          <a:stretch>
            <a:fillRect/>
          </a:stretch>
        </p:blipFill>
        <p:spPr>
          <a:xfrm>
            <a:off x="6135509" y="5833872"/>
            <a:ext cx="1325648" cy="1024128"/>
          </a:xfrm>
          <a:prstGeom prst="rect">
            <a:avLst/>
          </a:prstGeom>
        </p:spPr>
      </p:pic>
      <p:pic>
        <p:nvPicPr>
          <p:cNvPr id="16" name="Picture 15">
            <a:extLst>
              <a:ext uri="{FF2B5EF4-FFF2-40B4-BE49-F238E27FC236}">
                <a16:creationId xmlns:a16="http://schemas.microsoft.com/office/drawing/2014/main" id="{0BA95005-2C81-0144-A353-0D0A947E861D}"/>
              </a:ext>
            </a:extLst>
          </p:cNvPr>
          <p:cNvPicPr>
            <a:picLocks noChangeAspect="1"/>
          </p:cNvPicPr>
          <p:nvPr/>
        </p:nvPicPr>
        <p:blipFill>
          <a:blip r:embed="rId6"/>
          <a:stretch>
            <a:fillRect/>
          </a:stretch>
        </p:blipFill>
        <p:spPr>
          <a:xfrm>
            <a:off x="4541157" y="5828316"/>
            <a:ext cx="1595987" cy="1195449"/>
          </a:xfrm>
          <a:prstGeom prst="rect">
            <a:avLst/>
          </a:prstGeom>
        </p:spPr>
      </p:pic>
      <p:pic>
        <p:nvPicPr>
          <p:cNvPr id="18" name="Picture 17">
            <a:extLst>
              <a:ext uri="{FF2B5EF4-FFF2-40B4-BE49-F238E27FC236}">
                <a16:creationId xmlns:a16="http://schemas.microsoft.com/office/drawing/2014/main" id="{04DE1C6D-8415-4B4E-B956-59737DC181A5}"/>
              </a:ext>
            </a:extLst>
          </p:cNvPr>
          <p:cNvPicPr>
            <a:picLocks noChangeAspect="1"/>
          </p:cNvPicPr>
          <p:nvPr/>
        </p:nvPicPr>
        <p:blipFill>
          <a:blip r:embed="rId7"/>
          <a:stretch>
            <a:fillRect/>
          </a:stretch>
        </p:blipFill>
        <p:spPr>
          <a:xfrm>
            <a:off x="7453882" y="5824253"/>
            <a:ext cx="1372543" cy="1024128"/>
          </a:xfrm>
          <a:prstGeom prst="rect">
            <a:avLst/>
          </a:prstGeom>
        </p:spPr>
      </p:pic>
      <p:pic>
        <p:nvPicPr>
          <p:cNvPr id="20" name="Picture 19">
            <a:extLst>
              <a:ext uri="{FF2B5EF4-FFF2-40B4-BE49-F238E27FC236}">
                <a16:creationId xmlns:a16="http://schemas.microsoft.com/office/drawing/2014/main" id="{A7C82537-97AF-664B-BC4B-086AFF9E1E4E}"/>
              </a:ext>
            </a:extLst>
          </p:cNvPr>
          <p:cNvPicPr>
            <a:picLocks noChangeAspect="1"/>
          </p:cNvPicPr>
          <p:nvPr/>
        </p:nvPicPr>
        <p:blipFill>
          <a:blip r:embed="rId8"/>
          <a:stretch>
            <a:fillRect/>
          </a:stretch>
        </p:blipFill>
        <p:spPr>
          <a:xfrm>
            <a:off x="3055271" y="5834703"/>
            <a:ext cx="1580726" cy="1185058"/>
          </a:xfrm>
          <a:prstGeom prst="rect">
            <a:avLst/>
          </a:prstGeom>
        </p:spPr>
      </p:pic>
      <p:pic>
        <p:nvPicPr>
          <p:cNvPr id="22" name="Picture 21">
            <a:extLst>
              <a:ext uri="{FF2B5EF4-FFF2-40B4-BE49-F238E27FC236}">
                <a16:creationId xmlns:a16="http://schemas.microsoft.com/office/drawing/2014/main" id="{434FF902-E02F-A44F-8296-1E0E708FBB05}"/>
              </a:ext>
            </a:extLst>
          </p:cNvPr>
          <p:cNvPicPr>
            <a:picLocks noChangeAspect="1"/>
          </p:cNvPicPr>
          <p:nvPr/>
        </p:nvPicPr>
        <p:blipFill>
          <a:blip r:embed="rId9"/>
          <a:stretch>
            <a:fillRect/>
          </a:stretch>
        </p:blipFill>
        <p:spPr>
          <a:xfrm>
            <a:off x="8808718" y="5834426"/>
            <a:ext cx="1525060" cy="1024128"/>
          </a:xfrm>
          <a:prstGeom prst="rect">
            <a:avLst/>
          </a:prstGeom>
        </p:spPr>
      </p:pic>
    </p:spTree>
    <p:extLst>
      <p:ext uri="{BB962C8B-B14F-4D97-AF65-F5344CB8AC3E}">
        <p14:creationId xmlns:p14="http://schemas.microsoft.com/office/powerpoint/2010/main" val="428536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12191999" cy="707886"/>
          </a:xfrm>
          <a:prstGeom prst="rect">
            <a:avLst/>
          </a:prstGeom>
          <a:solidFill>
            <a:schemeClr val="accent6">
              <a:lumMod val="60000"/>
              <a:lumOff val="40000"/>
            </a:schemeClr>
          </a:solidFill>
        </p:spPr>
        <p:txBody>
          <a:bodyPr wrap="square" rtlCol="0">
            <a:spAutoFit/>
          </a:bodyPr>
          <a:lstStyle/>
          <a:p>
            <a:pPr algn="ctr"/>
            <a:r>
              <a:rPr lang="en-US" sz="4000" dirty="0"/>
              <a:t>The importance of research &amp; extension priorities</a:t>
            </a:r>
          </a:p>
        </p:txBody>
      </p:sp>
      <p:sp>
        <p:nvSpPr>
          <p:cNvPr id="8" name="TextBox 7"/>
          <p:cNvSpPr txBox="1"/>
          <p:nvPr/>
        </p:nvSpPr>
        <p:spPr>
          <a:xfrm>
            <a:off x="-7399" y="2125566"/>
            <a:ext cx="12191999" cy="707886"/>
          </a:xfrm>
          <a:prstGeom prst="rect">
            <a:avLst/>
          </a:prstGeom>
          <a:solidFill>
            <a:schemeClr val="accent5">
              <a:lumMod val="60000"/>
              <a:lumOff val="40000"/>
            </a:schemeClr>
          </a:solidFill>
        </p:spPr>
        <p:txBody>
          <a:bodyPr wrap="square" rtlCol="0">
            <a:spAutoFit/>
          </a:bodyPr>
          <a:lstStyle/>
          <a:p>
            <a:pPr algn="ctr"/>
            <a:r>
              <a:rPr lang="en-US" sz="4000" dirty="0"/>
              <a:t>State, federal funding to support CH research &amp; extension</a:t>
            </a:r>
          </a:p>
        </p:txBody>
      </p:sp>
      <p:sp>
        <p:nvSpPr>
          <p:cNvPr id="11" name="TextBox 10"/>
          <p:cNvSpPr txBox="1"/>
          <p:nvPr/>
        </p:nvSpPr>
        <p:spPr>
          <a:xfrm>
            <a:off x="-23676" y="3014813"/>
            <a:ext cx="12191999" cy="707886"/>
          </a:xfrm>
          <a:prstGeom prst="rect">
            <a:avLst/>
          </a:prstGeom>
          <a:solidFill>
            <a:schemeClr val="accent4">
              <a:lumMod val="60000"/>
              <a:lumOff val="40000"/>
            </a:schemeClr>
          </a:solidFill>
        </p:spPr>
        <p:txBody>
          <a:bodyPr wrap="square" rtlCol="0">
            <a:spAutoFit/>
          </a:bodyPr>
          <a:lstStyle/>
          <a:p>
            <a:pPr algn="ctr"/>
            <a:r>
              <a:rPr lang="en-US" sz="4000" dirty="0"/>
              <a:t>NICH Goals &amp; Objectives, Overview</a:t>
            </a:r>
          </a:p>
        </p:txBody>
      </p:sp>
      <p:sp>
        <p:nvSpPr>
          <p:cNvPr id="13" name="TextBox 12"/>
          <p:cNvSpPr txBox="1"/>
          <p:nvPr/>
        </p:nvSpPr>
        <p:spPr>
          <a:xfrm>
            <a:off x="-4446" y="3921809"/>
            <a:ext cx="12191999" cy="707886"/>
          </a:xfrm>
          <a:prstGeom prst="rect">
            <a:avLst/>
          </a:prstGeom>
          <a:solidFill>
            <a:schemeClr val="accent2">
              <a:lumMod val="60000"/>
              <a:lumOff val="40000"/>
            </a:schemeClr>
          </a:solidFill>
        </p:spPr>
        <p:txBody>
          <a:bodyPr wrap="square" rtlCol="0">
            <a:spAutoFit/>
          </a:bodyPr>
          <a:lstStyle/>
          <a:p>
            <a:pPr algn="ctr"/>
            <a:r>
              <a:rPr lang="en-US" sz="4000" dirty="0"/>
              <a:t>Research &amp; Extension Objectives &amp; Priorities</a:t>
            </a:r>
          </a:p>
        </p:txBody>
      </p:sp>
    </p:spTree>
    <p:extLst>
      <p:ext uri="{BB962C8B-B14F-4D97-AF65-F5344CB8AC3E}">
        <p14:creationId xmlns:p14="http://schemas.microsoft.com/office/powerpoint/2010/main" val="494061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1423" y="63855"/>
            <a:ext cx="8849154" cy="4238744"/>
          </a:xfrm>
          <a:prstGeom prst="rect">
            <a:avLst/>
          </a:prstGeom>
        </p:spPr>
      </p:pic>
      <p:sp>
        <p:nvSpPr>
          <p:cNvPr id="3" name="TextBox 2"/>
          <p:cNvSpPr txBox="1"/>
          <p:nvPr/>
        </p:nvSpPr>
        <p:spPr>
          <a:xfrm>
            <a:off x="0" y="4667962"/>
            <a:ext cx="12192000" cy="2123658"/>
          </a:xfrm>
          <a:prstGeom prst="rect">
            <a:avLst/>
          </a:prstGeom>
          <a:noFill/>
        </p:spPr>
        <p:txBody>
          <a:bodyPr wrap="square" rtlCol="0">
            <a:spAutoFit/>
          </a:bodyPr>
          <a:lstStyle/>
          <a:p>
            <a:pPr algn="ctr"/>
            <a:r>
              <a:rPr lang="en-US" sz="5200" dirty="0"/>
              <a:t>Committee Reports</a:t>
            </a:r>
          </a:p>
          <a:p>
            <a:pPr algn="ctr"/>
            <a:r>
              <a:rPr lang="en-US" sz="4000" dirty="0">
                <a:solidFill>
                  <a:schemeClr val="tx1">
                    <a:lumMod val="65000"/>
                    <a:lumOff val="35000"/>
                  </a:schemeClr>
                </a:solidFill>
              </a:rPr>
              <a:t>Pam Bennett, Deborah Hamrick, Julie </a:t>
            </a:r>
            <a:r>
              <a:rPr lang="en-US" sz="4000" dirty="0" err="1">
                <a:solidFill>
                  <a:schemeClr val="tx1">
                    <a:lumMod val="65000"/>
                    <a:lumOff val="35000"/>
                  </a:schemeClr>
                </a:solidFill>
              </a:rPr>
              <a:t>Weisenhorn</a:t>
            </a:r>
            <a:r>
              <a:rPr lang="en-US" sz="4000" dirty="0">
                <a:solidFill>
                  <a:schemeClr val="tx1">
                    <a:lumMod val="65000"/>
                    <a:lumOff val="35000"/>
                  </a:schemeClr>
                </a:solidFill>
              </a:rPr>
              <a:t> </a:t>
            </a:r>
          </a:p>
          <a:p>
            <a:pPr algn="ctr"/>
            <a:r>
              <a:rPr lang="en-US" sz="4000" dirty="0">
                <a:solidFill>
                  <a:schemeClr val="tx1">
                    <a:lumMod val="65000"/>
                    <a:lumOff val="35000"/>
                  </a:schemeClr>
                </a:solidFill>
              </a:rPr>
              <a:t>NICH Committee Chairs</a:t>
            </a:r>
          </a:p>
        </p:txBody>
      </p:sp>
    </p:spTree>
    <p:extLst>
      <p:ext uri="{BB962C8B-B14F-4D97-AF65-F5344CB8AC3E}">
        <p14:creationId xmlns:p14="http://schemas.microsoft.com/office/powerpoint/2010/main" val="313811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60000"/>
              <a:lumOff val="40000"/>
            </a:schemeClr>
          </a:solidFill>
        </p:spPr>
        <p:txBody>
          <a:bodyPr wrap="square" rtlCol="0">
            <a:spAutoFit/>
          </a:bodyPr>
          <a:lstStyle/>
          <a:p>
            <a:pPr algn="ctr"/>
            <a:r>
              <a:rPr lang="en-US" sz="4000" dirty="0"/>
              <a:t>Importance</a:t>
            </a:r>
          </a:p>
        </p:txBody>
      </p:sp>
      <p:sp>
        <p:nvSpPr>
          <p:cNvPr id="8" name="TextBox 7"/>
          <p:cNvSpPr txBox="1"/>
          <p:nvPr/>
        </p:nvSpPr>
        <p:spPr>
          <a:xfrm>
            <a:off x="-7398" y="2125566"/>
            <a:ext cx="3052440" cy="707886"/>
          </a:xfrm>
          <a:prstGeom prst="rect">
            <a:avLst/>
          </a:prstGeom>
          <a:solidFill>
            <a:schemeClr val="accent5">
              <a:lumMod val="60000"/>
              <a:lumOff val="40000"/>
            </a:schemeClr>
          </a:solidFill>
        </p:spPr>
        <p:txBody>
          <a:bodyPr wrap="square" rtlCol="0">
            <a:spAutoFit/>
          </a:bodyPr>
          <a:lstStyle/>
          <a:p>
            <a:pPr algn="ctr"/>
            <a:r>
              <a:rPr lang="en-US" sz="4000" dirty="0"/>
              <a:t>Funding</a:t>
            </a:r>
          </a:p>
        </p:txBody>
      </p:sp>
      <p:sp>
        <p:nvSpPr>
          <p:cNvPr id="11" name="TextBox 10"/>
          <p:cNvSpPr txBox="1"/>
          <p:nvPr/>
        </p:nvSpPr>
        <p:spPr>
          <a:xfrm>
            <a:off x="-23676" y="3014813"/>
            <a:ext cx="3068719" cy="707886"/>
          </a:xfrm>
          <a:prstGeom prst="rect">
            <a:avLst/>
          </a:prstGeom>
          <a:solidFill>
            <a:schemeClr val="accent4">
              <a:lumMod val="60000"/>
              <a:lumOff val="40000"/>
            </a:schemeClr>
          </a:solidFill>
        </p:spPr>
        <p:txBody>
          <a:bodyPr wrap="square" rtlCol="0">
            <a:spAutoFit/>
          </a:bodyPr>
          <a:lstStyle/>
          <a:p>
            <a:pPr algn="ctr"/>
            <a:r>
              <a:rPr lang="en-US" sz="4000" dirty="0"/>
              <a:t>NICH</a:t>
            </a:r>
          </a:p>
        </p:txBody>
      </p:sp>
      <p:sp>
        <p:nvSpPr>
          <p:cNvPr id="13" name="TextBox 12"/>
          <p:cNvSpPr txBox="1"/>
          <p:nvPr/>
        </p:nvSpPr>
        <p:spPr>
          <a:xfrm>
            <a:off x="-4445" y="3921809"/>
            <a:ext cx="3049488" cy="707886"/>
          </a:xfrm>
          <a:prstGeom prst="rect">
            <a:avLst/>
          </a:prstGeom>
          <a:solidFill>
            <a:schemeClr val="accent2">
              <a:lumMod val="60000"/>
              <a:lumOff val="40000"/>
            </a:schemeClr>
          </a:solidFill>
        </p:spPr>
        <p:txBody>
          <a:bodyPr wrap="square" rtlCol="0">
            <a:spAutoFit/>
          </a:bodyPr>
          <a:lstStyle/>
          <a:p>
            <a:pPr algn="ctr"/>
            <a:r>
              <a:rPr lang="en-US" sz="4000" dirty="0"/>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Tree>
    <p:extLst>
      <p:ext uri="{BB962C8B-B14F-4D97-AF65-F5344CB8AC3E}">
        <p14:creationId xmlns:p14="http://schemas.microsoft.com/office/powerpoint/2010/main" val="364404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60000"/>
              <a:lumOff val="40000"/>
            </a:schemeClr>
          </a:solidFill>
        </p:spPr>
        <p:txBody>
          <a:bodyPr wrap="square" rtlCol="0">
            <a:spAutoFit/>
          </a:bodyPr>
          <a:lstStyle/>
          <a:p>
            <a:pPr algn="ctr"/>
            <a:r>
              <a:rPr lang="en-US" sz="4000" dirty="0"/>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20000"/>
              <a:lumOff val="80000"/>
            </a:schemeClr>
          </a:solidFill>
        </p:spPr>
        <p:txBody>
          <a:bodyPr wrap="square" rtlCol="0">
            <a:spAutoFit/>
          </a:bodyPr>
          <a:lstStyle/>
          <a:p>
            <a:pPr algn="ctr"/>
            <a:r>
              <a:rPr lang="en-US" sz="4000" dirty="0">
                <a:solidFill>
                  <a:schemeClr val="bg2">
                    <a:lumMod val="50000"/>
                  </a:schemeClr>
                </a:solidFill>
              </a:rPr>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0" name="TextBox 9"/>
          <p:cNvSpPr txBox="1"/>
          <p:nvPr/>
        </p:nvSpPr>
        <p:spPr>
          <a:xfrm>
            <a:off x="3311371" y="1185289"/>
            <a:ext cx="8880628" cy="3785652"/>
          </a:xfrm>
          <a:prstGeom prst="rect">
            <a:avLst/>
          </a:prstGeom>
          <a:solidFill>
            <a:schemeClr val="accent6">
              <a:lumMod val="20000"/>
              <a:lumOff val="80000"/>
            </a:schemeClr>
          </a:solidFill>
        </p:spPr>
        <p:txBody>
          <a:bodyPr wrap="square" rtlCol="0">
            <a:spAutoFit/>
          </a:bodyPr>
          <a:lstStyle/>
          <a:p>
            <a:r>
              <a:rPr lang="en-US" sz="4000" dirty="0"/>
              <a:t>Consumer horticulture has a large footprint. Gardeners and landscapers manage:</a:t>
            </a:r>
          </a:p>
          <a:p>
            <a:pPr marL="571500" indent="-571500">
              <a:buFont typeface="Arial" panose="020B0604020202020204" pitchFamily="34" charset="0"/>
              <a:buChar char="•"/>
            </a:pPr>
            <a:r>
              <a:rPr lang="en-US" sz="4000" dirty="0"/>
              <a:t>2% of US land area</a:t>
            </a:r>
          </a:p>
          <a:p>
            <a:pPr marL="571500" indent="-571500">
              <a:buFont typeface="Arial" panose="020B0604020202020204" pitchFamily="34" charset="0"/>
              <a:buChar char="•"/>
            </a:pPr>
            <a:r>
              <a:rPr lang="en-US" sz="4000" dirty="0"/>
              <a:t>25-30% of US urban land area</a:t>
            </a:r>
          </a:p>
          <a:p>
            <a:pPr marL="571500" indent="-571500">
              <a:buFont typeface="Arial" panose="020B0604020202020204" pitchFamily="34" charset="0"/>
              <a:buChar char="•"/>
            </a:pPr>
            <a:r>
              <a:rPr lang="en-US" sz="4000" dirty="0"/>
              <a:t>&gt;50% of urban greenspace in US</a:t>
            </a:r>
          </a:p>
        </p:txBody>
      </p:sp>
      <p:pic>
        <p:nvPicPr>
          <p:cNvPr id="12" name="Picture 11" descr="Harry Ols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371" y="5075508"/>
            <a:ext cx="1351259" cy="1801678"/>
          </a:xfrm>
          <a:prstGeom prst="rect">
            <a:avLst/>
          </a:prstGeom>
        </p:spPr>
      </p:pic>
      <p:pic>
        <p:nvPicPr>
          <p:cNvPr id="14" name="Picture 3" descr="C:\Users\langellg\Downloads\63-8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2663" y="5014415"/>
            <a:ext cx="3620239" cy="181353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2194560731_494d198141_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2936" y="5051202"/>
            <a:ext cx="2409063" cy="1806798"/>
          </a:xfrm>
          <a:prstGeom prst="rect">
            <a:avLst/>
          </a:prstGeom>
        </p:spPr>
      </p:pic>
    </p:spTree>
    <p:extLst>
      <p:ext uri="{BB962C8B-B14F-4D97-AF65-F5344CB8AC3E}">
        <p14:creationId xmlns:p14="http://schemas.microsoft.com/office/powerpoint/2010/main" val="331684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60000"/>
              <a:lumOff val="40000"/>
            </a:schemeClr>
          </a:solidFill>
        </p:spPr>
        <p:txBody>
          <a:bodyPr wrap="square" rtlCol="0">
            <a:spAutoFit/>
          </a:bodyPr>
          <a:lstStyle/>
          <a:p>
            <a:pPr algn="ctr"/>
            <a:r>
              <a:rPr lang="en-US" sz="4000" dirty="0"/>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20000"/>
              <a:lumOff val="80000"/>
            </a:schemeClr>
          </a:solidFill>
        </p:spPr>
        <p:txBody>
          <a:bodyPr wrap="square" rtlCol="0">
            <a:spAutoFit/>
          </a:bodyPr>
          <a:lstStyle/>
          <a:p>
            <a:pPr algn="ctr"/>
            <a:r>
              <a:rPr lang="en-US" sz="4000" dirty="0">
                <a:solidFill>
                  <a:schemeClr val="bg2">
                    <a:lumMod val="50000"/>
                  </a:schemeClr>
                </a:solidFill>
              </a:rPr>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0" name="TextBox 9"/>
          <p:cNvSpPr txBox="1"/>
          <p:nvPr/>
        </p:nvSpPr>
        <p:spPr>
          <a:xfrm>
            <a:off x="3311371" y="1185289"/>
            <a:ext cx="8880628" cy="3785652"/>
          </a:xfrm>
          <a:prstGeom prst="rect">
            <a:avLst/>
          </a:prstGeom>
          <a:solidFill>
            <a:schemeClr val="accent6">
              <a:lumMod val="20000"/>
              <a:lumOff val="80000"/>
            </a:schemeClr>
          </a:solidFill>
        </p:spPr>
        <p:txBody>
          <a:bodyPr wrap="square" rtlCol="0">
            <a:spAutoFit/>
          </a:bodyPr>
          <a:lstStyle/>
          <a:p>
            <a:r>
              <a:rPr lang="en-US" sz="4000" dirty="0"/>
              <a:t>Consumer Horticulture is the agriculture the majority of US people know</a:t>
            </a:r>
          </a:p>
          <a:p>
            <a:pPr marL="571500" indent="-571500">
              <a:buFont typeface="Arial" panose="020B0604020202020204" pitchFamily="34" charset="0"/>
              <a:buChar char="•"/>
            </a:pPr>
            <a:r>
              <a:rPr lang="en-US" sz="4000" dirty="0"/>
              <a:t>80% of all US households garden (Nat’l Garden Association)</a:t>
            </a:r>
          </a:p>
          <a:p>
            <a:pPr marL="571500" indent="-571500">
              <a:buFont typeface="Arial" panose="020B0604020202020204" pitchFamily="34" charset="0"/>
              <a:buChar char="•"/>
            </a:pPr>
            <a:r>
              <a:rPr lang="en-US" sz="4000" dirty="0"/>
              <a:t>80% of all US people live in urban areas, near gardens, parks, landscapes</a:t>
            </a:r>
          </a:p>
        </p:txBody>
      </p:sp>
      <p:pic>
        <p:nvPicPr>
          <p:cNvPr id="12" name="Picture 11"/>
          <p:cNvPicPr>
            <a:picLocks noChangeAspect="1"/>
          </p:cNvPicPr>
          <p:nvPr/>
        </p:nvPicPr>
        <p:blipFill>
          <a:blip r:embed="rId4"/>
          <a:stretch>
            <a:fillRect/>
          </a:stretch>
        </p:blipFill>
        <p:spPr>
          <a:xfrm>
            <a:off x="3311371" y="5104448"/>
            <a:ext cx="2338069" cy="1753552"/>
          </a:xfrm>
          <a:prstGeom prst="rect">
            <a:avLst/>
          </a:prstGeom>
        </p:spPr>
      </p:pic>
      <p:pic>
        <p:nvPicPr>
          <p:cNvPr id="14" name="Picture 13" descr="000035471217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265" y="5081195"/>
            <a:ext cx="2691273" cy="1782968"/>
          </a:xfrm>
          <a:prstGeom prst="rect">
            <a:avLst/>
          </a:prstGeom>
        </p:spPr>
      </p:pic>
      <p:pic>
        <p:nvPicPr>
          <p:cNvPr id="15" name="Picture 14" descr="2194561177_de68e7a725_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8364" y="5087360"/>
            <a:ext cx="2653635" cy="1770639"/>
          </a:xfrm>
          <a:prstGeom prst="rect">
            <a:avLst/>
          </a:prstGeom>
        </p:spPr>
      </p:pic>
    </p:spTree>
    <p:extLst>
      <p:ext uri="{BB962C8B-B14F-4D97-AF65-F5344CB8AC3E}">
        <p14:creationId xmlns:p14="http://schemas.microsoft.com/office/powerpoint/2010/main" val="43145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60000"/>
              <a:lumOff val="40000"/>
            </a:schemeClr>
          </a:solidFill>
        </p:spPr>
        <p:txBody>
          <a:bodyPr wrap="square" rtlCol="0">
            <a:spAutoFit/>
          </a:bodyPr>
          <a:lstStyle/>
          <a:p>
            <a:pPr algn="ctr"/>
            <a:r>
              <a:rPr lang="en-US" sz="4000" dirty="0"/>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20000"/>
              <a:lumOff val="80000"/>
            </a:schemeClr>
          </a:solidFill>
        </p:spPr>
        <p:txBody>
          <a:bodyPr wrap="square" rtlCol="0">
            <a:spAutoFit/>
          </a:bodyPr>
          <a:lstStyle/>
          <a:p>
            <a:pPr algn="ctr"/>
            <a:r>
              <a:rPr lang="en-US" sz="4000" dirty="0">
                <a:solidFill>
                  <a:schemeClr val="bg2">
                    <a:lumMod val="50000"/>
                  </a:schemeClr>
                </a:solidFill>
              </a:rPr>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0" name="TextBox 9"/>
          <p:cNvSpPr txBox="1"/>
          <p:nvPr/>
        </p:nvSpPr>
        <p:spPr>
          <a:xfrm>
            <a:off x="3311371" y="1185289"/>
            <a:ext cx="8880628" cy="3785652"/>
          </a:xfrm>
          <a:prstGeom prst="rect">
            <a:avLst/>
          </a:prstGeom>
          <a:solidFill>
            <a:schemeClr val="accent6">
              <a:lumMod val="20000"/>
              <a:lumOff val="80000"/>
            </a:schemeClr>
          </a:solidFill>
        </p:spPr>
        <p:txBody>
          <a:bodyPr wrap="square" rtlCol="0">
            <a:spAutoFit/>
          </a:bodyPr>
          <a:lstStyle/>
          <a:p>
            <a:r>
              <a:rPr lang="en-US" sz="4000" dirty="0"/>
              <a:t>Urban areas are an important  CH market:</a:t>
            </a:r>
          </a:p>
          <a:p>
            <a:pPr marL="571500" indent="-571500">
              <a:buFont typeface="Arial" panose="020B0604020202020204" pitchFamily="34" charset="0"/>
              <a:buChar char="•"/>
            </a:pPr>
            <a:r>
              <a:rPr lang="en-US" sz="4000" dirty="0"/>
              <a:t>More people now live in urban areas than rural areas</a:t>
            </a:r>
          </a:p>
          <a:p>
            <a:pPr marL="571500" indent="-571500">
              <a:buFont typeface="Arial" panose="020B0604020202020204" pitchFamily="34" charset="0"/>
              <a:buChar char="•"/>
            </a:pPr>
            <a:r>
              <a:rPr lang="en-US" sz="4000" dirty="0"/>
              <a:t>Integrating the green environment with the built environment is critical to environmental &amp; public health</a:t>
            </a:r>
          </a:p>
        </p:txBody>
      </p:sp>
      <p:pic>
        <p:nvPicPr>
          <p:cNvPr id="14" name="Picture 13" descr="2194560817_05d605ec4b_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961" y="5057231"/>
            <a:ext cx="2379216" cy="1800769"/>
          </a:xfrm>
          <a:prstGeom prst="rect">
            <a:avLst/>
          </a:prstGeom>
        </p:spPr>
      </p:pic>
      <p:pic>
        <p:nvPicPr>
          <p:cNvPr id="15" name="Picture 14" descr="4077928638_4eb33d6528_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028" y="5004295"/>
            <a:ext cx="2560009" cy="1920007"/>
          </a:xfrm>
          <a:prstGeom prst="rect">
            <a:avLst/>
          </a:prstGeom>
        </p:spPr>
      </p:pic>
      <p:pic>
        <p:nvPicPr>
          <p:cNvPr id="16" name="Picture 15" descr="4077930038_fa314fbda1_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2148" y="5042286"/>
            <a:ext cx="2509355" cy="1882016"/>
          </a:xfrm>
          <a:prstGeom prst="rect">
            <a:avLst/>
          </a:prstGeom>
        </p:spPr>
      </p:pic>
    </p:spTree>
    <p:extLst>
      <p:ext uri="{BB962C8B-B14F-4D97-AF65-F5344CB8AC3E}">
        <p14:creationId xmlns:p14="http://schemas.microsoft.com/office/powerpoint/2010/main" val="387797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60000"/>
              <a:lumOff val="40000"/>
            </a:schemeClr>
          </a:solidFill>
        </p:spPr>
        <p:txBody>
          <a:bodyPr wrap="square" rtlCol="0">
            <a:spAutoFit/>
          </a:bodyPr>
          <a:lstStyle/>
          <a:p>
            <a:pPr algn="ctr"/>
            <a:r>
              <a:rPr lang="en-US" sz="4000" dirty="0"/>
              <a:t>Importance</a:t>
            </a:r>
          </a:p>
        </p:txBody>
      </p:sp>
      <p:sp>
        <p:nvSpPr>
          <p:cNvPr id="8" name="TextBox 7"/>
          <p:cNvSpPr txBox="1"/>
          <p:nvPr/>
        </p:nvSpPr>
        <p:spPr>
          <a:xfrm>
            <a:off x="-7398" y="2125566"/>
            <a:ext cx="3052440" cy="707886"/>
          </a:xfrm>
          <a:prstGeom prst="rect">
            <a:avLst/>
          </a:prstGeom>
          <a:solidFill>
            <a:schemeClr val="accent5">
              <a:lumMod val="20000"/>
              <a:lumOff val="80000"/>
            </a:schemeClr>
          </a:solidFill>
        </p:spPr>
        <p:txBody>
          <a:bodyPr wrap="square" rtlCol="0">
            <a:spAutoFit/>
          </a:bodyPr>
          <a:lstStyle/>
          <a:p>
            <a:pPr algn="ctr"/>
            <a:r>
              <a:rPr lang="en-US" sz="4000" dirty="0">
                <a:solidFill>
                  <a:schemeClr val="bg2">
                    <a:lumMod val="50000"/>
                  </a:schemeClr>
                </a:solidFill>
              </a:rPr>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20000"/>
              <a:lumOff val="80000"/>
            </a:schemeClr>
          </a:solidFill>
        </p:spPr>
        <p:txBody>
          <a:bodyPr wrap="square" rtlCol="0">
            <a:spAutoFit/>
          </a:bodyPr>
          <a:lstStyle/>
          <a:p>
            <a:pPr algn="ctr"/>
            <a:r>
              <a:rPr lang="en-US" sz="4000" dirty="0">
                <a:solidFill>
                  <a:schemeClr val="bg2">
                    <a:lumMod val="50000"/>
                  </a:schemeClr>
                </a:solidFill>
              </a:rPr>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0" name="TextBox 9"/>
          <p:cNvSpPr txBox="1"/>
          <p:nvPr/>
        </p:nvSpPr>
        <p:spPr>
          <a:xfrm>
            <a:off x="3311371" y="1185289"/>
            <a:ext cx="8880628" cy="5632311"/>
          </a:xfrm>
          <a:prstGeom prst="rect">
            <a:avLst/>
          </a:prstGeom>
          <a:solidFill>
            <a:schemeClr val="accent6">
              <a:lumMod val="20000"/>
              <a:lumOff val="80000"/>
            </a:schemeClr>
          </a:solidFill>
        </p:spPr>
        <p:txBody>
          <a:bodyPr wrap="square" rtlCol="0">
            <a:spAutoFit/>
          </a:bodyPr>
          <a:lstStyle/>
          <a:p>
            <a:r>
              <a:rPr lang="en-US" sz="4000" dirty="0"/>
              <a:t>Investing in consumer horticulture research and extension will:</a:t>
            </a:r>
          </a:p>
          <a:p>
            <a:pPr marL="571500" indent="-571500">
              <a:buFont typeface="Arial" panose="020B0604020202020204" pitchFamily="34" charset="0"/>
              <a:buChar char="•"/>
            </a:pPr>
            <a:r>
              <a:rPr lang="en-US" sz="4000" dirty="0"/>
              <a:t>increase sales of specialty crops</a:t>
            </a:r>
          </a:p>
          <a:p>
            <a:pPr marL="571500" indent="-571500">
              <a:buFont typeface="Arial" panose="020B0604020202020204" pitchFamily="34" charset="0"/>
              <a:buChar char="•"/>
            </a:pPr>
            <a:r>
              <a:rPr lang="en-US" sz="4000" dirty="0"/>
              <a:t>promote sustainability of urban environments</a:t>
            </a:r>
          </a:p>
          <a:p>
            <a:pPr marL="571500" indent="-571500">
              <a:buFont typeface="Arial" panose="020B0604020202020204" pitchFamily="34" charset="0"/>
              <a:buChar char="•"/>
            </a:pPr>
            <a:r>
              <a:rPr lang="en-US" sz="4000" dirty="0"/>
              <a:t>benefit public health initiatives</a:t>
            </a:r>
          </a:p>
          <a:p>
            <a:pPr marL="571500" indent="-571500">
              <a:buFont typeface="Arial" panose="020B0604020202020204" pitchFamily="34" charset="0"/>
              <a:buChar char="•"/>
            </a:pPr>
            <a:endParaRPr lang="en-US" sz="4000" dirty="0"/>
          </a:p>
          <a:p>
            <a:pPr algn="ctr"/>
            <a:r>
              <a:rPr lang="en-US" sz="4000" i="1" dirty="0">
                <a:solidFill>
                  <a:srgbClr val="C00000"/>
                </a:solidFill>
              </a:rPr>
              <a:t>Compared to production agriculture, consumer horticulture research is lagging</a:t>
            </a:r>
          </a:p>
        </p:txBody>
      </p:sp>
    </p:spTree>
    <p:extLst>
      <p:ext uri="{BB962C8B-B14F-4D97-AF65-F5344CB8AC3E}">
        <p14:creationId xmlns:p14="http://schemas.microsoft.com/office/powerpoint/2010/main" val="67950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60000"/>
              <a:lumOff val="40000"/>
            </a:schemeClr>
          </a:solidFill>
        </p:spPr>
        <p:txBody>
          <a:bodyPr wrap="square" rtlCol="0">
            <a:spAutoFit/>
          </a:bodyPr>
          <a:lstStyle/>
          <a:p>
            <a:pPr algn="ctr"/>
            <a:r>
              <a:rPr lang="en-US" sz="4000" dirty="0"/>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20000"/>
              <a:lumOff val="80000"/>
            </a:schemeClr>
          </a:solidFill>
        </p:spPr>
        <p:txBody>
          <a:bodyPr wrap="square" rtlCol="0">
            <a:spAutoFit/>
          </a:bodyPr>
          <a:lstStyle/>
          <a:p>
            <a:pPr algn="ctr"/>
            <a:r>
              <a:rPr lang="en-US" sz="4000" dirty="0">
                <a:solidFill>
                  <a:schemeClr val="bg2">
                    <a:lumMod val="50000"/>
                  </a:schemeClr>
                </a:solidFill>
              </a:rPr>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0" name="TextBox 9"/>
          <p:cNvSpPr txBox="1"/>
          <p:nvPr/>
        </p:nvSpPr>
        <p:spPr>
          <a:xfrm>
            <a:off x="3311371" y="1185289"/>
            <a:ext cx="8880628" cy="3170099"/>
          </a:xfrm>
          <a:prstGeom prst="rect">
            <a:avLst/>
          </a:prstGeom>
          <a:solidFill>
            <a:schemeClr val="accent5">
              <a:lumMod val="20000"/>
              <a:lumOff val="80000"/>
            </a:schemeClr>
          </a:solidFill>
        </p:spPr>
        <p:txBody>
          <a:bodyPr wrap="square" rtlCol="0">
            <a:spAutoFit/>
          </a:bodyPr>
          <a:lstStyle/>
          <a:p>
            <a:r>
              <a:rPr lang="en-US" sz="4000" dirty="0"/>
              <a:t>Calls for grant applications: RFAs</a:t>
            </a:r>
          </a:p>
          <a:p>
            <a:endParaRPr lang="en-US" sz="4000" dirty="0"/>
          </a:p>
          <a:p>
            <a:r>
              <a:rPr lang="en-US" sz="4000" dirty="0"/>
              <a:t>We need objectives that are broad enough to apply to various RFAs, but also fit needs that we know exist.</a:t>
            </a:r>
          </a:p>
        </p:txBody>
      </p:sp>
    </p:spTree>
    <p:extLst>
      <p:ext uri="{BB962C8B-B14F-4D97-AF65-F5344CB8AC3E}">
        <p14:creationId xmlns:p14="http://schemas.microsoft.com/office/powerpoint/2010/main" val="401223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275" y="47033"/>
            <a:ext cx="12865250" cy="1692771"/>
          </a:xfrm>
          <a:prstGeom prst="rect">
            <a:avLst/>
          </a:prstGeom>
          <a:noFill/>
        </p:spPr>
        <p:txBody>
          <a:bodyPr wrap="square" rtlCol="0">
            <a:spAutoFit/>
          </a:bodyPr>
          <a:lstStyle/>
          <a:p>
            <a:pPr algn="ctr"/>
            <a:r>
              <a:rPr lang="en-US" sz="5100" b="1" dirty="0"/>
              <a:t>Research &amp; Extension, Objectives &amp; Priorities</a:t>
            </a:r>
          </a:p>
          <a:p>
            <a:pPr algn="ctr"/>
            <a:endParaRPr lang="en-US" sz="5100" b="1" dirty="0"/>
          </a:p>
        </p:txBody>
      </p:sp>
      <p:sp>
        <p:nvSpPr>
          <p:cNvPr id="7" name="TextBox 6"/>
          <p:cNvSpPr txBox="1"/>
          <p:nvPr/>
        </p:nvSpPr>
        <p:spPr>
          <a:xfrm>
            <a:off x="0" y="1209684"/>
            <a:ext cx="3045041" cy="707886"/>
          </a:xfrm>
          <a:prstGeom prst="rect">
            <a:avLst/>
          </a:prstGeom>
          <a:solidFill>
            <a:schemeClr val="accent6">
              <a:lumMod val="20000"/>
              <a:lumOff val="80000"/>
            </a:schemeClr>
          </a:solidFill>
        </p:spPr>
        <p:txBody>
          <a:bodyPr wrap="square" rtlCol="0">
            <a:spAutoFit/>
          </a:bodyPr>
          <a:lstStyle/>
          <a:p>
            <a:pPr algn="ctr"/>
            <a:r>
              <a:rPr lang="en-US" sz="4000" dirty="0">
                <a:solidFill>
                  <a:schemeClr val="bg2">
                    <a:lumMod val="50000"/>
                  </a:schemeClr>
                </a:solidFill>
              </a:rPr>
              <a:t>Importance</a:t>
            </a:r>
          </a:p>
        </p:txBody>
      </p:sp>
      <p:sp>
        <p:nvSpPr>
          <p:cNvPr id="8" name="TextBox 7"/>
          <p:cNvSpPr txBox="1"/>
          <p:nvPr/>
        </p:nvSpPr>
        <p:spPr>
          <a:xfrm>
            <a:off x="-7398" y="2125566"/>
            <a:ext cx="3052440" cy="707886"/>
          </a:xfrm>
          <a:prstGeom prst="rect">
            <a:avLst/>
          </a:prstGeom>
          <a:solidFill>
            <a:schemeClr val="accent5">
              <a:lumMod val="60000"/>
              <a:lumOff val="40000"/>
            </a:schemeClr>
          </a:solidFill>
        </p:spPr>
        <p:txBody>
          <a:bodyPr wrap="square" rtlCol="0">
            <a:spAutoFit/>
          </a:bodyPr>
          <a:lstStyle/>
          <a:p>
            <a:pPr algn="ctr"/>
            <a:r>
              <a:rPr lang="en-US" sz="4000" dirty="0"/>
              <a:t>Funding</a:t>
            </a:r>
          </a:p>
        </p:txBody>
      </p:sp>
      <p:sp>
        <p:nvSpPr>
          <p:cNvPr id="11" name="TextBox 10"/>
          <p:cNvSpPr txBox="1"/>
          <p:nvPr/>
        </p:nvSpPr>
        <p:spPr>
          <a:xfrm>
            <a:off x="-23676" y="3014813"/>
            <a:ext cx="3068719" cy="707886"/>
          </a:xfrm>
          <a:prstGeom prst="rect">
            <a:avLst/>
          </a:prstGeom>
          <a:solidFill>
            <a:schemeClr val="accent4">
              <a:lumMod val="20000"/>
              <a:lumOff val="80000"/>
            </a:schemeClr>
          </a:solidFill>
        </p:spPr>
        <p:txBody>
          <a:bodyPr wrap="square" rtlCol="0">
            <a:spAutoFit/>
          </a:bodyPr>
          <a:lstStyle/>
          <a:p>
            <a:pPr algn="ctr"/>
            <a:r>
              <a:rPr lang="en-US" sz="4000" dirty="0">
                <a:solidFill>
                  <a:schemeClr val="bg2">
                    <a:lumMod val="50000"/>
                  </a:schemeClr>
                </a:solidFill>
              </a:rPr>
              <a:t>NICH</a:t>
            </a:r>
          </a:p>
        </p:txBody>
      </p:sp>
      <p:sp>
        <p:nvSpPr>
          <p:cNvPr id="13" name="TextBox 12"/>
          <p:cNvSpPr txBox="1"/>
          <p:nvPr/>
        </p:nvSpPr>
        <p:spPr>
          <a:xfrm>
            <a:off x="-4445" y="3921809"/>
            <a:ext cx="3049488" cy="707886"/>
          </a:xfrm>
          <a:prstGeom prst="rect">
            <a:avLst/>
          </a:prstGeom>
          <a:solidFill>
            <a:schemeClr val="accent2">
              <a:lumMod val="20000"/>
              <a:lumOff val="80000"/>
            </a:schemeClr>
          </a:solidFill>
        </p:spPr>
        <p:txBody>
          <a:bodyPr wrap="square" rtlCol="0">
            <a:spAutoFit/>
          </a:bodyPr>
          <a:lstStyle/>
          <a:p>
            <a:pPr algn="ctr"/>
            <a:r>
              <a:rPr lang="en-US" sz="4000" dirty="0">
                <a:solidFill>
                  <a:schemeClr val="bg2">
                    <a:lumMod val="50000"/>
                  </a:schemeClr>
                </a:solidFill>
              </a:rPr>
              <a:t>Objectives</a:t>
            </a:r>
          </a:p>
        </p:txBody>
      </p:sp>
      <p:pic>
        <p:nvPicPr>
          <p:cNvPr id="9" name="Picture 8"/>
          <p:cNvPicPr>
            <a:picLocks noChangeAspect="1"/>
          </p:cNvPicPr>
          <p:nvPr/>
        </p:nvPicPr>
        <p:blipFill>
          <a:blip r:embed="rId3"/>
          <a:stretch>
            <a:fillRect/>
          </a:stretch>
        </p:blipFill>
        <p:spPr>
          <a:xfrm>
            <a:off x="154164" y="5087361"/>
            <a:ext cx="2668936" cy="1278420"/>
          </a:xfrm>
          <a:prstGeom prst="rect">
            <a:avLst/>
          </a:prstGeom>
        </p:spPr>
      </p:pic>
      <p:sp>
        <p:nvSpPr>
          <p:cNvPr id="10" name="TextBox 9"/>
          <p:cNvSpPr txBox="1"/>
          <p:nvPr/>
        </p:nvSpPr>
        <p:spPr>
          <a:xfrm>
            <a:off x="3311371" y="1185289"/>
            <a:ext cx="8880628" cy="5355312"/>
          </a:xfrm>
          <a:prstGeom prst="rect">
            <a:avLst/>
          </a:prstGeom>
          <a:solidFill>
            <a:schemeClr val="accent5">
              <a:lumMod val="20000"/>
              <a:lumOff val="80000"/>
            </a:schemeClr>
          </a:solidFill>
        </p:spPr>
        <p:txBody>
          <a:bodyPr wrap="square" rtlCol="0">
            <a:spAutoFit/>
          </a:bodyPr>
          <a:lstStyle/>
          <a:p>
            <a:r>
              <a:rPr lang="en-US" sz="3400" dirty="0"/>
              <a:t>“The purpose of the SCRI program is to address the critical needs of the specialty crop industry by awarding grants to support research and extension that address key challenges of national, regional, and multi-state importance in sustaining all components of food and agriculture, including conventional and organic food production systems.”</a:t>
            </a:r>
          </a:p>
          <a:p>
            <a:endParaRPr lang="en-US" sz="3400" dirty="0"/>
          </a:p>
          <a:p>
            <a:pPr algn="ctr"/>
            <a:r>
              <a:rPr lang="en-US" sz="3100" b="1" dirty="0" err="1">
                <a:solidFill>
                  <a:srgbClr val="C00000"/>
                </a:solidFill>
              </a:rPr>
              <a:t>Multistate|Trans-Disciplinary|Communicate</a:t>
            </a:r>
            <a:r>
              <a:rPr lang="en-US" sz="3100" b="1" dirty="0">
                <a:solidFill>
                  <a:srgbClr val="C00000"/>
                </a:solidFill>
              </a:rPr>
              <a:t> Results</a:t>
            </a:r>
          </a:p>
        </p:txBody>
      </p:sp>
    </p:spTree>
    <p:extLst>
      <p:ext uri="{BB962C8B-B14F-4D97-AF65-F5344CB8AC3E}">
        <p14:creationId xmlns:p14="http://schemas.microsoft.com/office/powerpoint/2010/main" val="4044283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14688</TotalTime>
  <Words>3513</Words>
  <Application>Microsoft Macintosh PowerPoint</Application>
  <PresentationFormat>Widescreen</PresentationFormat>
  <Paragraphs>334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Ellen M. Bauske</cp:lastModifiedBy>
  <cp:revision>124</cp:revision>
  <cp:lastPrinted>2018-06-27T13:38:30Z</cp:lastPrinted>
  <dcterms:created xsi:type="dcterms:W3CDTF">2017-10-25T21:01:21Z</dcterms:created>
  <dcterms:modified xsi:type="dcterms:W3CDTF">2018-07-24T19:36:13Z</dcterms:modified>
</cp:coreProperties>
</file>